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21"/>
  </p:notesMasterIdLst>
  <p:sldIdLst>
    <p:sldId id="262" r:id="rId2"/>
    <p:sldId id="263" r:id="rId3"/>
    <p:sldId id="265" r:id="rId4"/>
    <p:sldId id="264" r:id="rId5"/>
    <p:sldId id="267" r:id="rId6"/>
    <p:sldId id="256" r:id="rId7"/>
    <p:sldId id="260" r:id="rId8"/>
    <p:sldId id="261" r:id="rId9"/>
    <p:sldId id="268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1" r:id="rId20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00FF"/>
    <a:srgbClr val="FF6600"/>
    <a:srgbClr val="FF5050"/>
    <a:srgbClr val="FF3300"/>
    <a:srgbClr val="3366CC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826CF2-484E-4A89-B35D-FAF2E52BC270}" type="datetimeFigureOut">
              <a:rPr lang="de-DE" smtClean="0"/>
              <a:t>21.06.2022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66473-A111-4A9C-84EA-402C4DFEBD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59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66473-A111-4A9C-84EA-402C4DFEBDA4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6284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C55D3-2296-4F37-88B4-4FE7CFF2563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4CE5D-E209-4F7A-B64B-AEB01DE7EEE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B049D-6519-455A-80E7-E342ED84781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706A0-0ED8-443D-945F-481C3FA55CB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F3953-E087-4D94-9383-B820079FCFF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4F789-747E-4B4A-B27E-86C8DD9988B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EC555-E646-418E-931C-57B266829B4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34251-F005-4AF9-9E6A-2960608C08F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BF000-7522-44BE-9F78-56C7DC1C1F7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2BD97-C8CC-435A-A991-8E450852E01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4A8A6-7EF7-4A02-A600-F463DF6AFD8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49FDD-ECEB-469E-969F-54FB6867A2D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343CC97-93F4-490A-B51A-F8ABBC8BFDA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  <p:sldLayoutId id="214748369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63713" y="981075"/>
            <a:ext cx="6769100" cy="14700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dirty="0" smtClean="0"/>
              <a:t>Informationsveranstaltung </a:t>
            </a:r>
            <a:br>
              <a:rPr lang="de-DE" dirty="0" smtClean="0"/>
            </a:br>
            <a:r>
              <a:rPr lang="de-DE" dirty="0" smtClean="0"/>
              <a:t>für die </a:t>
            </a:r>
            <a:r>
              <a:rPr lang="de-DE" smtClean="0"/>
              <a:t>JST EF</a:t>
            </a:r>
            <a:endParaRPr lang="de-DE" dirty="0" smtClean="0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924175"/>
            <a:ext cx="7561262" cy="25400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n"/>
              <a:defRPr/>
            </a:pPr>
            <a:r>
              <a:rPr lang="de-DE" dirty="0" smtClean="0"/>
              <a:t>   </a:t>
            </a:r>
            <a:r>
              <a:rPr lang="de-DE" dirty="0" smtClean="0">
                <a:solidFill>
                  <a:schemeClr val="tx2">
                    <a:lumMod val="90000"/>
                  </a:schemeClr>
                </a:solidFill>
              </a:rPr>
              <a:t>„Rückblick auf die EF“</a:t>
            </a:r>
          </a:p>
          <a:p>
            <a:pPr algn="l" eaLnBrk="1" hangingPunct="1">
              <a:defRPr/>
            </a:pPr>
            <a:r>
              <a:rPr lang="de-DE" dirty="0" smtClean="0"/>
              <a:t> 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de-DE" dirty="0" smtClean="0"/>
              <a:t>    Die Bildung der Gesamtqualifikation</a:t>
            </a:r>
            <a:endParaRPr lang="de-DE" sz="2800" dirty="0" smtClean="0"/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de-DE" dirty="0" smtClean="0"/>
              <a:t>    Die Zulassung zur Abiturprüfung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18" y="980728"/>
            <a:ext cx="1107454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smtClean="0"/>
              <a:t>G8:</a:t>
            </a:r>
            <a:r>
              <a:rPr lang="de-DE" sz="2800" smtClean="0"/>
              <a:t>  Gesamtqualifikation Beispiel 2</a:t>
            </a:r>
          </a:p>
        </p:txBody>
      </p:sp>
      <p:graphicFrame>
        <p:nvGraphicFramePr>
          <p:cNvPr id="116739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221169"/>
              </p:ext>
            </p:extLst>
          </p:nvPr>
        </p:nvGraphicFramePr>
        <p:xfrm>
          <a:off x="323850" y="765175"/>
          <a:ext cx="6048375" cy="55617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LI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GEZ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PA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REL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40 </a:t>
                      </a:r>
                      <a:endParaRPr kumimoji="0" lang="de-DE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674" name="Text Box 169"/>
          <p:cNvSpPr txBox="1">
            <a:spLocks noChangeArrowheads="1"/>
          </p:cNvSpPr>
          <p:nvPr/>
        </p:nvSpPr>
        <p:spPr bwMode="auto">
          <a:xfrm>
            <a:off x="6443663" y="765175"/>
            <a:ext cx="2376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 u="sng">
                <a:latin typeface="Arial" charset="0"/>
              </a:rPr>
              <a:t>Laufbahnprüfung</a:t>
            </a:r>
          </a:p>
        </p:txBody>
      </p:sp>
      <p:sp>
        <p:nvSpPr>
          <p:cNvPr id="116906" name="Text Box 170"/>
          <p:cNvSpPr txBox="1">
            <a:spLocks noChangeArrowheads="1"/>
          </p:cNvSpPr>
          <p:nvPr/>
        </p:nvSpPr>
        <p:spPr bwMode="auto">
          <a:xfrm>
            <a:off x="6443663" y="1196975"/>
            <a:ext cx="25209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de-DE" sz="2000" u="sng" dirty="0">
                <a:cs typeface="+mn-cs"/>
              </a:rPr>
              <a:t>35 Pflichtkurse</a:t>
            </a:r>
            <a:r>
              <a:rPr lang="de-DE" sz="2000" dirty="0">
                <a:cs typeface="+mn-cs"/>
              </a:rPr>
              <a:t>    </a:t>
            </a:r>
          </a:p>
          <a:p>
            <a:pPr>
              <a:defRPr/>
            </a:pPr>
            <a:r>
              <a:rPr lang="de-DE" dirty="0">
                <a:cs typeface="+mn-cs"/>
              </a:rPr>
              <a:t> (= 27 GK + 8 LK)</a:t>
            </a:r>
            <a:endParaRPr lang="de-DE" b="1" dirty="0">
              <a:solidFill>
                <a:srgbClr val="00CC66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cs"/>
              <a:sym typeface="WP IconicSymbolsA" pitchFamily="2" charset="2"/>
            </a:endParaRPr>
          </a:p>
        </p:txBody>
      </p:sp>
      <p:sp>
        <p:nvSpPr>
          <p:cNvPr id="116907" name="Text Box 171"/>
          <p:cNvSpPr txBox="1">
            <a:spLocks noChangeArrowheads="1"/>
          </p:cNvSpPr>
          <p:nvPr/>
        </p:nvSpPr>
        <p:spPr bwMode="auto">
          <a:xfrm>
            <a:off x="6443663" y="1916113"/>
            <a:ext cx="2520950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2000" u="sng" dirty="0">
                <a:cs typeface="+mn-cs"/>
              </a:rPr>
              <a:t>Defizite:</a:t>
            </a:r>
            <a:r>
              <a:rPr lang="de-DE" sz="2000" dirty="0">
                <a:cs typeface="+mn-cs"/>
              </a:rPr>
              <a:t>  </a:t>
            </a:r>
            <a:r>
              <a:rPr lang="de-DE" dirty="0">
                <a:cs typeface="+mn-cs"/>
              </a:rPr>
              <a:t>2 LK (D) </a:t>
            </a:r>
          </a:p>
          <a:p>
            <a:pPr>
              <a:spcBef>
                <a:spcPct val="50000"/>
              </a:spcBef>
              <a:defRPr/>
            </a:pPr>
            <a:r>
              <a:rPr lang="de-DE" dirty="0">
                <a:cs typeface="+mn-cs"/>
              </a:rPr>
              <a:t> 5 GK: </a:t>
            </a:r>
          </a:p>
          <a:p>
            <a:pPr>
              <a:spcBef>
                <a:spcPct val="50000"/>
              </a:spcBef>
              <a:defRPr/>
            </a:pPr>
            <a:r>
              <a:rPr lang="de-DE" dirty="0">
                <a:cs typeface="+mn-cs"/>
              </a:rPr>
              <a:t>     (PA, M, PH, CH) </a:t>
            </a:r>
            <a:endParaRPr lang="de-DE" sz="2000" dirty="0">
              <a:cs typeface="+mn-cs"/>
            </a:endParaRPr>
          </a:p>
        </p:txBody>
      </p:sp>
      <p:sp>
        <p:nvSpPr>
          <p:cNvPr id="116908" name="Text Box 172"/>
          <p:cNvSpPr txBox="1">
            <a:spLocks noChangeArrowheads="1"/>
          </p:cNvSpPr>
          <p:nvPr/>
        </p:nvSpPr>
        <p:spPr bwMode="auto">
          <a:xfrm>
            <a:off x="6443663" y="3213100"/>
            <a:ext cx="2700337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 dirty="0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dirty="0"/>
              <a:t>LK:  40P </a:t>
            </a:r>
            <a:r>
              <a:rPr lang="en-US" dirty="0">
                <a:cs typeface="Tahoma" pitchFamily="34" charset="0"/>
              </a:rPr>
              <a:t>· 2 =  	  80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cs typeface="Tahoma" pitchFamily="34" charset="0"/>
              </a:rPr>
              <a:t>GK: 	     =	</a:t>
            </a:r>
            <a:r>
              <a:rPr lang="en-US" u="sng" dirty="0">
                <a:cs typeface="Tahoma" pitchFamily="34" charset="0"/>
              </a:rPr>
              <a:t>166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cs typeface="Tahoma" pitchFamily="34" charset="0"/>
              </a:rPr>
              <a:t>		</a:t>
            </a:r>
            <a:r>
              <a:rPr lang="en-US" b="1" dirty="0">
                <a:cs typeface="Tahoma" pitchFamily="34" charset="0"/>
              </a:rPr>
              <a:t>246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 dirty="0">
                <a:cs typeface="Tahoma" pitchFamily="34" charset="0"/>
              </a:rPr>
              <a:t> </a:t>
            </a:r>
            <a:r>
              <a:rPr lang="en-US" sz="2000" dirty="0" smtClean="0">
                <a:cs typeface="Tahoma" pitchFamily="34" charset="0"/>
              </a:rPr>
              <a:t>246 : 43   =</a:t>
            </a:r>
            <a:r>
              <a:rPr lang="en-US" sz="2000" dirty="0">
                <a:cs typeface="Tahoma" pitchFamily="34" charset="0"/>
              </a:rPr>
              <a:t>	</a:t>
            </a:r>
            <a:r>
              <a:rPr lang="en-US" sz="2000" b="1" u="sng" dirty="0">
                <a:cs typeface="Tahoma" pitchFamily="34" charset="0"/>
              </a:rPr>
              <a:t>5,72</a:t>
            </a:r>
          </a:p>
        </p:txBody>
      </p:sp>
      <p:sp>
        <p:nvSpPr>
          <p:cNvPr id="116909" name="Text Box 173"/>
          <p:cNvSpPr txBox="1">
            <a:spLocks noChangeArrowheads="1"/>
          </p:cNvSpPr>
          <p:nvPr/>
        </p:nvSpPr>
        <p:spPr bwMode="auto">
          <a:xfrm>
            <a:off x="6443663" y="5084763"/>
            <a:ext cx="24495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„upgrade“-Option: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de-DE" sz="2000"/>
              <a:t>             </a:t>
            </a:r>
            <a:endParaRPr lang="de-DE" sz="3600" b="1">
              <a:solidFill>
                <a:srgbClr val="FFFF00"/>
              </a:solidFill>
              <a:sym typeface="WP IconicSymbolsA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907" grpId="0"/>
      <p:bldP spid="116908" grpId="0"/>
      <p:bldP spid="11690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smtClean="0"/>
              <a:t>G8:</a:t>
            </a:r>
            <a:r>
              <a:rPr lang="de-DE" sz="2800" smtClean="0"/>
              <a:t>  Gesamtqualifikation Beispiel 2</a:t>
            </a:r>
          </a:p>
        </p:txBody>
      </p:sp>
      <p:graphicFrame>
        <p:nvGraphicFramePr>
          <p:cNvPr id="24705" name="Group 129"/>
          <p:cNvGraphicFramePr>
            <a:graphicFrameLocks noGrp="1"/>
          </p:cNvGraphicFramePr>
          <p:nvPr/>
        </p:nvGraphicFramePr>
        <p:xfrm>
          <a:off x="323850" y="765175"/>
          <a:ext cx="6048375" cy="55617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LI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PA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REL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98" name="Text Box 169"/>
          <p:cNvSpPr txBox="1">
            <a:spLocks noChangeArrowheads="1"/>
          </p:cNvSpPr>
          <p:nvPr/>
        </p:nvSpPr>
        <p:spPr bwMode="auto">
          <a:xfrm>
            <a:off x="6443663" y="765175"/>
            <a:ext cx="2376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 u="sng">
                <a:latin typeface="Arial" charset="0"/>
              </a:rPr>
              <a:t>Laufbahnprüfung</a:t>
            </a:r>
          </a:p>
        </p:txBody>
      </p:sp>
      <p:sp>
        <p:nvSpPr>
          <p:cNvPr id="117930" name="Text Box 170"/>
          <p:cNvSpPr txBox="1">
            <a:spLocks noChangeArrowheads="1"/>
          </p:cNvSpPr>
          <p:nvPr/>
        </p:nvSpPr>
        <p:spPr bwMode="auto">
          <a:xfrm>
            <a:off x="6443663" y="1196975"/>
            <a:ext cx="25209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2000" u="sng"/>
              <a:t>35 Pflichtkurse</a:t>
            </a:r>
            <a:r>
              <a:rPr lang="de-DE" sz="2000"/>
              <a:t>    </a:t>
            </a:r>
          </a:p>
          <a:p>
            <a:r>
              <a:rPr lang="de-DE"/>
              <a:t> (= 27 GK + 8 LK)</a:t>
            </a:r>
            <a:endParaRPr lang="de-DE" b="1">
              <a:solidFill>
                <a:srgbClr val="00CC66"/>
              </a:solidFill>
              <a:effectLst>
                <a:outerShdw blurRad="38100" dist="38100" dir="2700000" algn="tl">
                  <a:srgbClr val="000000"/>
                </a:outerShdw>
              </a:effectLst>
              <a:sym typeface="WP IconicSymbolsA" pitchFamily="2" charset="2"/>
            </a:endParaRPr>
          </a:p>
        </p:txBody>
      </p:sp>
      <p:sp>
        <p:nvSpPr>
          <p:cNvPr id="117931" name="Text Box 171"/>
          <p:cNvSpPr txBox="1">
            <a:spLocks noChangeArrowheads="1"/>
          </p:cNvSpPr>
          <p:nvPr/>
        </p:nvSpPr>
        <p:spPr bwMode="auto">
          <a:xfrm>
            <a:off x="6443663" y="1916113"/>
            <a:ext cx="2520950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Defizite:</a:t>
            </a:r>
            <a:r>
              <a:rPr lang="de-DE" sz="2000"/>
              <a:t>  </a:t>
            </a:r>
            <a:r>
              <a:rPr lang="de-DE"/>
              <a:t>2 LK (D) </a:t>
            </a:r>
          </a:p>
          <a:p>
            <a:pPr>
              <a:spcBef>
                <a:spcPct val="50000"/>
              </a:spcBef>
            </a:pPr>
            <a:r>
              <a:rPr lang="de-DE"/>
              <a:t>5  GK: </a:t>
            </a:r>
          </a:p>
          <a:p>
            <a:pPr>
              <a:spcBef>
                <a:spcPct val="50000"/>
              </a:spcBef>
            </a:pPr>
            <a:r>
              <a:rPr lang="de-DE"/>
              <a:t>   (PA, M, PH, CH) </a:t>
            </a:r>
            <a:endParaRPr lang="de-DE" sz="2000"/>
          </a:p>
        </p:txBody>
      </p:sp>
      <p:sp>
        <p:nvSpPr>
          <p:cNvPr id="24701" name="Text Box 172"/>
          <p:cNvSpPr txBox="1">
            <a:spLocks noChangeArrowheads="1"/>
          </p:cNvSpPr>
          <p:nvPr/>
        </p:nvSpPr>
        <p:spPr bwMode="auto">
          <a:xfrm>
            <a:off x="6443663" y="3284538"/>
            <a:ext cx="2700337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 dirty="0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dirty="0"/>
              <a:t>LK:  40P </a:t>
            </a:r>
            <a:r>
              <a:rPr lang="en-US" dirty="0">
                <a:cs typeface="Tahoma" pitchFamily="34" charset="0"/>
              </a:rPr>
              <a:t>· 2 =  	  80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cs typeface="Tahoma" pitchFamily="34" charset="0"/>
              </a:rPr>
              <a:t>GK: 	     =	</a:t>
            </a:r>
            <a:r>
              <a:rPr lang="en-US" u="sng" dirty="0">
                <a:cs typeface="Tahoma" pitchFamily="34" charset="0"/>
              </a:rPr>
              <a:t>166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cs typeface="Tahoma" pitchFamily="34" charset="0"/>
              </a:rPr>
              <a:t>		</a:t>
            </a:r>
            <a:r>
              <a:rPr lang="en-US" b="1" dirty="0">
                <a:cs typeface="Tahoma" pitchFamily="34" charset="0"/>
              </a:rPr>
              <a:t>246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 dirty="0">
                <a:cs typeface="Tahoma" pitchFamily="34" charset="0"/>
              </a:rPr>
              <a:t> </a:t>
            </a:r>
            <a:r>
              <a:rPr lang="en-US" sz="2000" dirty="0" smtClean="0">
                <a:cs typeface="Tahoma" pitchFamily="34" charset="0"/>
                <a:sym typeface="WP MathA" pitchFamily="2" charset="2"/>
              </a:rPr>
              <a:t>  </a:t>
            </a:r>
            <a:r>
              <a:rPr lang="en-US" sz="2000" dirty="0" smtClean="0">
                <a:cs typeface="Tahoma" pitchFamily="34" charset="0"/>
              </a:rPr>
              <a:t>246 : 43 =</a:t>
            </a:r>
            <a:r>
              <a:rPr lang="en-US" sz="2000" dirty="0">
                <a:cs typeface="Tahoma" pitchFamily="34" charset="0"/>
              </a:rPr>
              <a:t>	</a:t>
            </a:r>
            <a:r>
              <a:rPr lang="en-US" sz="2000" b="1" u="sng" dirty="0">
                <a:cs typeface="Tahoma" pitchFamily="34" charset="0"/>
              </a:rPr>
              <a:t>5,72</a:t>
            </a:r>
          </a:p>
        </p:txBody>
      </p:sp>
      <p:sp>
        <p:nvSpPr>
          <p:cNvPr id="24702" name="Text Box 173"/>
          <p:cNvSpPr txBox="1">
            <a:spLocks noChangeArrowheads="1"/>
          </p:cNvSpPr>
          <p:nvPr/>
        </p:nvSpPr>
        <p:spPr bwMode="auto">
          <a:xfrm>
            <a:off x="6516688" y="5157788"/>
            <a:ext cx="2449512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„upgrade“-Option: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de-DE" b="1">
                <a:solidFill>
                  <a:srgbClr val="FFFF00"/>
                </a:solidFill>
                <a:sym typeface="WP IconicSymbolsA" pitchFamily="2" charset="2"/>
              </a:rPr>
              <a:t>                </a:t>
            </a:r>
            <a:endParaRPr lang="de-DE" sz="3200" b="1">
              <a:solidFill>
                <a:srgbClr val="FFFF00"/>
              </a:solidFill>
              <a:sym typeface="WP IconicSymbolsA" pitchFamily="2" charset="2"/>
            </a:endParaRPr>
          </a:p>
        </p:txBody>
      </p:sp>
      <p:sp>
        <p:nvSpPr>
          <p:cNvPr id="117934" name="Text Box 174"/>
          <p:cNvSpPr txBox="1">
            <a:spLocks noChangeArrowheads="1"/>
          </p:cNvSpPr>
          <p:nvPr/>
        </p:nvSpPr>
        <p:spPr bwMode="auto">
          <a:xfrm>
            <a:off x="6551613" y="6021388"/>
            <a:ext cx="25923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/>
              <a:t>5,72 </a:t>
            </a:r>
            <a:r>
              <a:rPr lang="en-US" dirty="0"/>
              <a:t>· 40  </a:t>
            </a:r>
            <a:r>
              <a:rPr lang="en-US" dirty="0">
                <a:sym typeface="WP MathA" pitchFamily="2" charset="2"/>
              </a:rPr>
              <a:t> </a:t>
            </a:r>
            <a:r>
              <a:rPr lang="en-US" dirty="0" smtClean="0">
                <a:sym typeface="WP MathA" pitchFamily="2" charset="2"/>
              </a:rPr>
              <a:t>=</a:t>
            </a:r>
            <a:r>
              <a:rPr lang="en-US" dirty="0" smtClean="0"/>
              <a:t>  </a:t>
            </a:r>
            <a:r>
              <a:rPr lang="en-US" sz="2400" b="1" dirty="0"/>
              <a:t>229</a:t>
            </a:r>
            <a:r>
              <a:rPr lang="de-DE" sz="2400" b="1" dirty="0"/>
              <a:t> 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7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9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smtClean="0"/>
              <a:t>G8:</a:t>
            </a:r>
            <a:r>
              <a:rPr lang="de-DE" sz="2800" smtClean="0"/>
              <a:t>  Gesamtqualifikation Beispiel 3</a:t>
            </a:r>
          </a:p>
        </p:txBody>
      </p:sp>
      <p:graphicFrame>
        <p:nvGraphicFramePr>
          <p:cNvPr id="25734" name="Group 1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366830"/>
              </p:ext>
            </p:extLst>
          </p:nvPr>
        </p:nvGraphicFramePr>
        <p:xfrm>
          <a:off x="323850" y="765175"/>
          <a:ext cx="6048375" cy="59601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 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BI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REL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smtClean="0"/>
              <a:t>G8:</a:t>
            </a:r>
            <a:r>
              <a:rPr lang="de-DE" sz="2800" smtClean="0"/>
              <a:t>  Gesamtqualifikation Beispiel 3</a:t>
            </a:r>
          </a:p>
        </p:txBody>
      </p:sp>
      <p:graphicFrame>
        <p:nvGraphicFramePr>
          <p:cNvPr id="26763" name="Group 139"/>
          <p:cNvGraphicFramePr>
            <a:graphicFrameLocks noGrp="1"/>
          </p:cNvGraphicFramePr>
          <p:nvPr/>
        </p:nvGraphicFramePr>
        <p:xfrm>
          <a:off x="323850" y="765175"/>
          <a:ext cx="6048375" cy="59601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 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BI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REL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757" name="Text Box 158"/>
          <p:cNvSpPr txBox="1">
            <a:spLocks noChangeArrowheads="1"/>
          </p:cNvSpPr>
          <p:nvPr/>
        </p:nvSpPr>
        <p:spPr bwMode="auto">
          <a:xfrm>
            <a:off x="6443663" y="765175"/>
            <a:ext cx="2376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>
                <a:latin typeface="Arial" charset="0"/>
              </a:rPr>
              <a:t>Laufbahnprüfung</a:t>
            </a:r>
          </a:p>
        </p:txBody>
      </p:sp>
      <p:sp>
        <p:nvSpPr>
          <p:cNvPr id="119967" name="Text Box 159"/>
          <p:cNvSpPr txBox="1">
            <a:spLocks noChangeArrowheads="1"/>
          </p:cNvSpPr>
          <p:nvPr/>
        </p:nvSpPr>
        <p:spPr bwMode="auto">
          <a:xfrm>
            <a:off x="6443663" y="1196975"/>
            <a:ext cx="25209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2000" u="sng"/>
              <a:t>35 Pflichtkurse</a:t>
            </a:r>
            <a:r>
              <a:rPr lang="de-DE" sz="2000"/>
              <a:t>    </a:t>
            </a:r>
          </a:p>
          <a:p>
            <a:r>
              <a:rPr lang="de-DE"/>
              <a:t> (= 27 GK + 8 LK)</a:t>
            </a:r>
            <a:endParaRPr lang="de-DE" b="1">
              <a:solidFill>
                <a:srgbClr val="00CC66"/>
              </a:solidFill>
              <a:effectLst>
                <a:outerShdw blurRad="38100" dist="38100" dir="2700000" algn="tl">
                  <a:srgbClr val="000000"/>
                </a:outerShdw>
              </a:effectLst>
              <a:sym typeface="WP IconicSymbolsA" pitchFamily="2" charset="2"/>
            </a:endParaRPr>
          </a:p>
        </p:txBody>
      </p:sp>
      <p:sp>
        <p:nvSpPr>
          <p:cNvPr id="119968" name="Text Box 160"/>
          <p:cNvSpPr txBox="1">
            <a:spLocks noChangeArrowheads="1"/>
          </p:cNvSpPr>
          <p:nvPr/>
        </p:nvSpPr>
        <p:spPr bwMode="auto">
          <a:xfrm>
            <a:off x="6443663" y="1916113"/>
            <a:ext cx="2520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Defizite:</a:t>
            </a:r>
            <a:r>
              <a:rPr lang="de-DE" sz="2000"/>
              <a:t>   ---    </a:t>
            </a:r>
            <a:r>
              <a:rPr lang="de-DE"/>
              <a:t> </a:t>
            </a:r>
            <a:endParaRPr lang="de-DE" sz="2000"/>
          </a:p>
        </p:txBody>
      </p:sp>
      <p:sp>
        <p:nvSpPr>
          <p:cNvPr id="119969" name="Text Box 161"/>
          <p:cNvSpPr txBox="1">
            <a:spLocks noChangeArrowheads="1"/>
          </p:cNvSpPr>
          <p:nvPr/>
        </p:nvSpPr>
        <p:spPr bwMode="auto">
          <a:xfrm>
            <a:off x="6443663" y="2492375"/>
            <a:ext cx="2700337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/>
              <a:t>LK:  91P</a:t>
            </a:r>
            <a:r>
              <a:rPr lang="en-US">
                <a:cs typeface="Tahoma" pitchFamily="34" charset="0"/>
              </a:rPr>
              <a:t>· 2   =    182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GK: 	      =    </a:t>
            </a:r>
            <a:r>
              <a:rPr lang="en-US" u="sng">
                <a:cs typeface="Tahoma" pitchFamily="34" charset="0"/>
              </a:rPr>
              <a:t>295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	            </a:t>
            </a:r>
            <a:r>
              <a:rPr lang="en-US" b="1">
                <a:cs typeface="Tahoma" pitchFamily="34" charset="0"/>
              </a:rPr>
              <a:t>477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>
                <a:cs typeface="Tahoma" pitchFamily="34" charset="0"/>
              </a:rPr>
              <a:t> </a:t>
            </a:r>
            <a:r>
              <a:rPr lang="en-US" sz="2000">
                <a:cs typeface="Tahoma" pitchFamily="34" charset="0"/>
                <a:sym typeface="WP MathA" pitchFamily="2" charset="2"/>
              </a:rPr>
              <a:t>     </a:t>
            </a:r>
            <a:r>
              <a:rPr lang="en-US" sz="2000">
                <a:cs typeface="Tahoma" pitchFamily="34" charset="0"/>
              </a:rPr>
              <a:t>477:43 =</a:t>
            </a:r>
            <a:r>
              <a:rPr lang="en-US" sz="2000" b="1">
                <a:cs typeface="Tahoma" pitchFamily="34" charset="0"/>
              </a:rPr>
              <a:t>  </a:t>
            </a:r>
            <a:r>
              <a:rPr lang="en-US" sz="2000" b="1" u="sng">
                <a:cs typeface="Tahoma" pitchFamily="34" charset="0"/>
              </a:rPr>
              <a:t>11,09</a:t>
            </a:r>
          </a:p>
        </p:txBody>
      </p:sp>
      <p:sp>
        <p:nvSpPr>
          <p:cNvPr id="119970" name="Text Box 162"/>
          <p:cNvSpPr txBox="1">
            <a:spLocks noChangeArrowheads="1"/>
          </p:cNvSpPr>
          <p:nvPr/>
        </p:nvSpPr>
        <p:spPr bwMode="auto">
          <a:xfrm>
            <a:off x="6443663" y="4365625"/>
            <a:ext cx="24495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„upgrade“-Option: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de-DE" sz="2000"/>
              <a:t>             </a:t>
            </a:r>
            <a:endParaRPr lang="de-DE" sz="3600" b="1">
              <a:solidFill>
                <a:srgbClr val="FFFF00"/>
              </a:solidFill>
              <a:sym typeface="WP IconicSymbolsA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9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9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9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968" grpId="0"/>
      <p:bldP spid="119969" grpId="0"/>
      <p:bldP spid="1199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smtClean="0"/>
              <a:t>G8:</a:t>
            </a:r>
            <a:r>
              <a:rPr lang="de-DE" sz="2800" smtClean="0"/>
              <a:t>  Gesamtqualifikation Beispiel 3</a:t>
            </a:r>
          </a:p>
        </p:txBody>
      </p:sp>
      <p:graphicFrame>
        <p:nvGraphicFramePr>
          <p:cNvPr id="27789" name="Group 141"/>
          <p:cNvGraphicFramePr>
            <a:graphicFrameLocks noGrp="1"/>
          </p:cNvGraphicFramePr>
          <p:nvPr/>
        </p:nvGraphicFramePr>
        <p:xfrm>
          <a:off x="323850" y="765175"/>
          <a:ext cx="6048375" cy="59601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 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BI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REL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781" name="Text Box 158"/>
          <p:cNvSpPr txBox="1">
            <a:spLocks noChangeArrowheads="1"/>
          </p:cNvSpPr>
          <p:nvPr/>
        </p:nvSpPr>
        <p:spPr bwMode="auto">
          <a:xfrm>
            <a:off x="6443663" y="765175"/>
            <a:ext cx="2376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>
                <a:latin typeface="Arial" charset="0"/>
              </a:rPr>
              <a:t>Laufbahnprüfung</a:t>
            </a:r>
          </a:p>
        </p:txBody>
      </p:sp>
      <p:sp>
        <p:nvSpPr>
          <p:cNvPr id="120991" name="Text Box 159"/>
          <p:cNvSpPr txBox="1">
            <a:spLocks noChangeArrowheads="1"/>
          </p:cNvSpPr>
          <p:nvPr/>
        </p:nvSpPr>
        <p:spPr bwMode="auto">
          <a:xfrm>
            <a:off x="6443663" y="1196975"/>
            <a:ext cx="25209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2000" u="sng"/>
              <a:t>35 Pflichtkurse</a:t>
            </a:r>
            <a:r>
              <a:rPr lang="de-DE" sz="2000"/>
              <a:t>    </a:t>
            </a:r>
          </a:p>
          <a:p>
            <a:r>
              <a:rPr lang="de-DE"/>
              <a:t> (= 27 GK + 8 LK)</a:t>
            </a:r>
            <a:endParaRPr lang="de-DE" b="1">
              <a:solidFill>
                <a:srgbClr val="00CC66"/>
              </a:solidFill>
              <a:effectLst>
                <a:outerShdw blurRad="38100" dist="38100" dir="2700000" algn="tl">
                  <a:srgbClr val="000000"/>
                </a:outerShdw>
              </a:effectLst>
              <a:sym typeface="WP IconicSymbolsA" pitchFamily="2" charset="2"/>
            </a:endParaRPr>
          </a:p>
        </p:txBody>
      </p:sp>
      <p:sp>
        <p:nvSpPr>
          <p:cNvPr id="120992" name="Text Box 160"/>
          <p:cNvSpPr txBox="1">
            <a:spLocks noChangeArrowheads="1"/>
          </p:cNvSpPr>
          <p:nvPr/>
        </p:nvSpPr>
        <p:spPr bwMode="auto">
          <a:xfrm>
            <a:off x="6443663" y="1916113"/>
            <a:ext cx="2520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Defizite:</a:t>
            </a:r>
            <a:r>
              <a:rPr lang="de-DE" sz="2000"/>
              <a:t>   ---    </a:t>
            </a:r>
            <a:r>
              <a:rPr lang="de-DE"/>
              <a:t> </a:t>
            </a:r>
            <a:endParaRPr lang="de-DE" sz="2000"/>
          </a:p>
        </p:txBody>
      </p:sp>
      <p:sp>
        <p:nvSpPr>
          <p:cNvPr id="27784" name="Text Box 161"/>
          <p:cNvSpPr txBox="1">
            <a:spLocks noChangeArrowheads="1"/>
          </p:cNvSpPr>
          <p:nvPr/>
        </p:nvSpPr>
        <p:spPr bwMode="auto">
          <a:xfrm>
            <a:off x="6443663" y="2492375"/>
            <a:ext cx="2700337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/>
              <a:t>LK:  91P</a:t>
            </a:r>
            <a:r>
              <a:rPr lang="en-US">
                <a:cs typeface="Tahoma" pitchFamily="34" charset="0"/>
              </a:rPr>
              <a:t>· 2   =    182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GK: 	      =    </a:t>
            </a:r>
            <a:r>
              <a:rPr lang="en-US" u="sng">
                <a:cs typeface="Tahoma" pitchFamily="34" charset="0"/>
              </a:rPr>
              <a:t>295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	            </a:t>
            </a:r>
            <a:r>
              <a:rPr lang="en-US" b="1">
                <a:cs typeface="Tahoma" pitchFamily="34" charset="0"/>
              </a:rPr>
              <a:t>477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>
                <a:cs typeface="Tahoma" pitchFamily="34" charset="0"/>
              </a:rPr>
              <a:t> </a:t>
            </a:r>
            <a:r>
              <a:rPr lang="en-US" sz="2000">
                <a:cs typeface="Tahoma" pitchFamily="34" charset="0"/>
                <a:sym typeface="WP MathA" pitchFamily="2" charset="2"/>
              </a:rPr>
              <a:t>     </a:t>
            </a:r>
            <a:r>
              <a:rPr lang="en-US" sz="2000">
                <a:cs typeface="Tahoma" pitchFamily="34" charset="0"/>
              </a:rPr>
              <a:t>477:43 =</a:t>
            </a:r>
            <a:r>
              <a:rPr lang="en-US" sz="2000" b="1">
                <a:cs typeface="Tahoma" pitchFamily="34" charset="0"/>
              </a:rPr>
              <a:t>  </a:t>
            </a:r>
            <a:r>
              <a:rPr lang="en-US" sz="2000" b="1" u="sng">
                <a:cs typeface="Tahoma" pitchFamily="34" charset="0"/>
              </a:rPr>
              <a:t>11,09</a:t>
            </a:r>
          </a:p>
        </p:txBody>
      </p:sp>
      <p:sp>
        <p:nvSpPr>
          <p:cNvPr id="27785" name="Text Box 162"/>
          <p:cNvSpPr txBox="1">
            <a:spLocks noChangeArrowheads="1"/>
          </p:cNvSpPr>
          <p:nvPr/>
        </p:nvSpPr>
        <p:spPr bwMode="auto">
          <a:xfrm>
            <a:off x="6443663" y="4365625"/>
            <a:ext cx="24495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„upgrade“-Option: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de-DE" sz="2000"/>
              <a:t>             </a:t>
            </a:r>
            <a:endParaRPr lang="de-DE" sz="3600" b="1">
              <a:solidFill>
                <a:srgbClr val="FFFF00"/>
              </a:solidFill>
              <a:sym typeface="WP IconicSymbolsA" pitchFamily="2" charset="2"/>
            </a:endParaRPr>
          </a:p>
        </p:txBody>
      </p:sp>
      <p:sp>
        <p:nvSpPr>
          <p:cNvPr id="120995" name="Text Box 163"/>
          <p:cNvSpPr txBox="1">
            <a:spLocks noChangeArrowheads="1"/>
          </p:cNvSpPr>
          <p:nvPr/>
        </p:nvSpPr>
        <p:spPr bwMode="auto">
          <a:xfrm>
            <a:off x="6443663" y="4797425"/>
            <a:ext cx="2700337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/>
              <a:t>GE Q2.2 ,  BI Q1.2</a:t>
            </a:r>
          </a:p>
          <a:p>
            <a:pPr>
              <a:spcBef>
                <a:spcPct val="50000"/>
              </a:spcBef>
            </a:pPr>
            <a:r>
              <a:rPr lang="de-DE" dirty="0"/>
              <a:t>477+</a:t>
            </a:r>
            <a:r>
              <a:rPr lang="de-DE" dirty="0">
                <a:solidFill>
                  <a:srgbClr val="FFFF00"/>
                </a:solidFill>
              </a:rPr>
              <a:t>24 </a:t>
            </a:r>
            <a:r>
              <a:rPr lang="de-DE" dirty="0"/>
              <a:t>= 501</a:t>
            </a:r>
          </a:p>
          <a:p>
            <a:pPr>
              <a:spcBef>
                <a:spcPct val="50000"/>
              </a:spcBef>
            </a:pPr>
            <a:r>
              <a:rPr lang="en-US" dirty="0">
                <a:sym typeface="WP MathA" pitchFamily="2" charset="2"/>
              </a:rPr>
              <a:t>5</a:t>
            </a:r>
            <a:r>
              <a:rPr lang="en-US" dirty="0" smtClean="0">
                <a:sym typeface="WP MathA" pitchFamily="2" charset="2"/>
              </a:rPr>
              <a:t>01 </a:t>
            </a:r>
            <a:r>
              <a:rPr lang="en-US" dirty="0" smtClean="0"/>
              <a:t>: 45 </a:t>
            </a:r>
            <a:r>
              <a:rPr lang="en-US" dirty="0"/>
              <a:t>=      </a:t>
            </a:r>
            <a:r>
              <a:rPr lang="en-US" b="1" u="sng" dirty="0"/>
              <a:t>11,13</a:t>
            </a:r>
            <a:endParaRPr lang="de-DE" b="1" u="sng" dirty="0"/>
          </a:p>
        </p:txBody>
      </p:sp>
      <p:sp>
        <p:nvSpPr>
          <p:cNvPr id="120996" name="Text Box 164"/>
          <p:cNvSpPr txBox="1">
            <a:spLocks noChangeArrowheads="1"/>
          </p:cNvSpPr>
          <p:nvPr/>
        </p:nvSpPr>
        <p:spPr bwMode="auto">
          <a:xfrm>
            <a:off x="6443663" y="6092825"/>
            <a:ext cx="25923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/>
              <a:t>11,13 </a:t>
            </a:r>
            <a:r>
              <a:rPr lang="en-US" dirty="0"/>
              <a:t>· 40 </a:t>
            </a:r>
            <a:r>
              <a:rPr lang="en-US" dirty="0">
                <a:sym typeface="WP MathA" pitchFamily="2" charset="2"/>
              </a:rPr>
              <a:t>=</a:t>
            </a:r>
            <a:r>
              <a:rPr lang="en-US" dirty="0" smtClean="0"/>
              <a:t> </a:t>
            </a:r>
            <a:r>
              <a:rPr lang="en-US" sz="2400" b="1" dirty="0"/>
              <a:t>445 </a:t>
            </a:r>
            <a:r>
              <a:rPr lang="de-DE" sz="2400" b="1" dirty="0"/>
              <a:t>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0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995" grpId="0"/>
      <p:bldP spid="1209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smtClean="0"/>
              <a:t>G8:</a:t>
            </a:r>
            <a:r>
              <a:rPr lang="de-DE" sz="2800" smtClean="0"/>
              <a:t>  Gesamtqualifikation Beispiel 4</a:t>
            </a:r>
          </a:p>
        </p:txBody>
      </p:sp>
      <p:graphicFrame>
        <p:nvGraphicFramePr>
          <p:cNvPr id="28800" name="Group 128"/>
          <p:cNvGraphicFramePr>
            <a:graphicFrameLocks noGrp="1"/>
          </p:cNvGraphicFramePr>
          <p:nvPr/>
        </p:nvGraphicFramePr>
        <p:xfrm>
          <a:off x="323850" y="765175"/>
          <a:ext cx="6048375" cy="55617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LI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 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BI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PX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smtClean="0"/>
              <a:t>G8:</a:t>
            </a:r>
            <a:r>
              <a:rPr lang="de-DE" sz="2800" smtClean="0"/>
              <a:t>  Gesamtqualifikation Beispiel 4</a:t>
            </a:r>
          </a:p>
        </p:txBody>
      </p:sp>
      <p:graphicFrame>
        <p:nvGraphicFramePr>
          <p:cNvPr id="29831" name="Group 1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849947"/>
              </p:ext>
            </p:extLst>
          </p:nvPr>
        </p:nvGraphicFramePr>
        <p:xfrm>
          <a:off x="323850" y="765175"/>
          <a:ext cx="6048375" cy="55617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LI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TOK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 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BI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PX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823" name="Text Box 160"/>
          <p:cNvSpPr txBox="1">
            <a:spLocks noChangeArrowheads="1"/>
          </p:cNvSpPr>
          <p:nvPr/>
        </p:nvSpPr>
        <p:spPr bwMode="auto">
          <a:xfrm>
            <a:off x="6443663" y="836613"/>
            <a:ext cx="2376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>
                <a:latin typeface="Arial" charset="0"/>
              </a:rPr>
              <a:t>Laufbahnprüfung</a:t>
            </a:r>
          </a:p>
        </p:txBody>
      </p:sp>
      <p:sp>
        <p:nvSpPr>
          <p:cNvPr id="123041" name="Text Box 161"/>
          <p:cNvSpPr txBox="1">
            <a:spLocks noChangeArrowheads="1"/>
          </p:cNvSpPr>
          <p:nvPr/>
        </p:nvSpPr>
        <p:spPr bwMode="auto">
          <a:xfrm>
            <a:off x="6443663" y="1412875"/>
            <a:ext cx="25209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2000" u="sng"/>
              <a:t>35 Pflichtkurse</a:t>
            </a:r>
            <a:endParaRPr lang="de-DE" sz="2000"/>
          </a:p>
          <a:p>
            <a:r>
              <a:rPr lang="de-DE"/>
              <a:t> (= 27 GK + 8 LK)</a:t>
            </a:r>
            <a:endParaRPr lang="de-DE" b="1">
              <a:solidFill>
                <a:srgbClr val="00CC66"/>
              </a:solidFill>
              <a:effectLst>
                <a:outerShdw blurRad="38100" dist="38100" dir="2700000" algn="tl">
                  <a:srgbClr val="000000"/>
                </a:outerShdw>
              </a:effectLst>
              <a:sym typeface="WP IconicSymbolsA" pitchFamily="2" charset="2"/>
            </a:endParaRPr>
          </a:p>
        </p:txBody>
      </p:sp>
      <p:sp>
        <p:nvSpPr>
          <p:cNvPr id="123044" name="Text Box 164"/>
          <p:cNvSpPr txBox="1">
            <a:spLocks noChangeArrowheads="1"/>
          </p:cNvSpPr>
          <p:nvPr/>
        </p:nvSpPr>
        <p:spPr bwMode="auto">
          <a:xfrm>
            <a:off x="6443663" y="2781300"/>
            <a:ext cx="2700337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/>
              <a:t>LK:  109P</a:t>
            </a:r>
            <a:r>
              <a:rPr lang="en-US">
                <a:cs typeface="Tahoma" pitchFamily="34" charset="0"/>
              </a:rPr>
              <a:t>· 2  =    218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GK: 	       =    </a:t>
            </a:r>
            <a:r>
              <a:rPr lang="en-US" u="sng">
                <a:cs typeface="Tahoma" pitchFamily="34" charset="0"/>
              </a:rPr>
              <a:t>350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		</a:t>
            </a:r>
            <a:r>
              <a:rPr lang="en-US" b="1">
                <a:cs typeface="Tahoma" pitchFamily="34" charset="0"/>
              </a:rPr>
              <a:t>568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>
                <a:cs typeface="Tahoma" pitchFamily="34" charset="0"/>
              </a:rPr>
              <a:t> </a:t>
            </a:r>
            <a:r>
              <a:rPr lang="en-US" sz="2000">
                <a:cs typeface="Tahoma" pitchFamily="34" charset="0"/>
                <a:sym typeface="WP MathA" pitchFamily="2" charset="2"/>
              </a:rPr>
              <a:t>      </a:t>
            </a:r>
            <a:r>
              <a:rPr lang="en-US" sz="2000">
                <a:cs typeface="Tahoma" pitchFamily="34" charset="0"/>
              </a:rPr>
              <a:t>568:43 </a:t>
            </a:r>
            <a:r>
              <a:rPr lang="en-US">
                <a:cs typeface="Tahoma" pitchFamily="34" charset="0"/>
              </a:rPr>
              <a:t>=</a:t>
            </a:r>
            <a:r>
              <a:rPr lang="en-US" b="1">
                <a:cs typeface="Tahoma" pitchFamily="34" charset="0"/>
              </a:rPr>
              <a:t>  </a:t>
            </a:r>
            <a:r>
              <a:rPr lang="en-US" b="1" u="sng">
                <a:cs typeface="Tahoma" pitchFamily="34" charset="0"/>
              </a:rPr>
              <a:t>13,21</a:t>
            </a:r>
          </a:p>
        </p:txBody>
      </p:sp>
      <p:sp>
        <p:nvSpPr>
          <p:cNvPr id="123045" name="Text Box 165"/>
          <p:cNvSpPr txBox="1">
            <a:spLocks noChangeArrowheads="1"/>
          </p:cNvSpPr>
          <p:nvPr/>
        </p:nvSpPr>
        <p:spPr bwMode="auto">
          <a:xfrm>
            <a:off x="6443663" y="4652963"/>
            <a:ext cx="24495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„upgrade“-Option:</a:t>
            </a:r>
          </a:p>
        </p:txBody>
      </p:sp>
      <p:sp>
        <p:nvSpPr>
          <p:cNvPr id="123046" name="Text Box 166"/>
          <p:cNvSpPr txBox="1">
            <a:spLocks noChangeArrowheads="1"/>
          </p:cNvSpPr>
          <p:nvPr/>
        </p:nvSpPr>
        <p:spPr bwMode="auto">
          <a:xfrm>
            <a:off x="6443663" y="5661025"/>
            <a:ext cx="25923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/>
              <a:t>13,21</a:t>
            </a:r>
            <a:r>
              <a:rPr lang="en-US" dirty="0"/>
              <a:t>·40  </a:t>
            </a:r>
            <a:r>
              <a:rPr lang="en-US" dirty="0">
                <a:sym typeface="WP MathA" pitchFamily="2" charset="2"/>
              </a:rPr>
              <a:t>=</a:t>
            </a:r>
            <a:r>
              <a:rPr lang="en-US" dirty="0" smtClean="0"/>
              <a:t> </a:t>
            </a:r>
            <a:r>
              <a:rPr lang="de-DE" sz="2400" b="1" dirty="0" smtClean="0"/>
              <a:t> </a:t>
            </a:r>
            <a:r>
              <a:rPr lang="de-DE" sz="2400" b="1" dirty="0"/>
              <a:t>528 P</a:t>
            </a:r>
          </a:p>
        </p:txBody>
      </p:sp>
      <p:sp>
        <p:nvSpPr>
          <p:cNvPr id="168" name="Textfeld 167"/>
          <p:cNvSpPr txBox="1">
            <a:spLocks noChangeArrowheads="1"/>
          </p:cNvSpPr>
          <p:nvPr/>
        </p:nvSpPr>
        <p:spPr bwMode="auto">
          <a:xfrm>
            <a:off x="7235825" y="5013325"/>
            <a:ext cx="64928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 sz="3600" b="1">
              <a:solidFill>
                <a:srgbClr val="FFFF00"/>
              </a:solidFill>
              <a:sym typeface="WP IconicSymbolsA" pitchFamily="2" charset="2"/>
            </a:endParaRPr>
          </a:p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3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3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44" grpId="0"/>
      <p:bldP spid="123045" grpId="0"/>
      <p:bldP spid="123046" grpId="0"/>
      <p:bldP spid="16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dirty="0" smtClean="0"/>
              <a:t>G8:</a:t>
            </a:r>
            <a:r>
              <a:rPr lang="de-DE" sz="2800" dirty="0" smtClean="0"/>
              <a:t>  Gesamtqualifikation Beispiel 5</a:t>
            </a:r>
          </a:p>
        </p:txBody>
      </p:sp>
      <p:graphicFrame>
        <p:nvGraphicFramePr>
          <p:cNvPr id="30840" name="Group 120"/>
          <p:cNvGraphicFramePr>
            <a:graphicFrameLocks noGrp="1"/>
          </p:cNvGraphicFramePr>
          <p:nvPr/>
        </p:nvGraphicFramePr>
        <p:xfrm>
          <a:off x="323850" y="765175"/>
          <a:ext cx="6048375" cy="51633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 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BI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REL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dirty="0" smtClean="0"/>
              <a:t>G8:</a:t>
            </a:r>
            <a:r>
              <a:rPr lang="de-DE" sz="2800" dirty="0" smtClean="0"/>
              <a:t>  Gesamtqualifikation Beispiel 5</a:t>
            </a:r>
          </a:p>
        </p:txBody>
      </p:sp>
      <p:graphicFrame>
        <p:nvGraphicFramePr>
          <p:cNvPr id="31868" name="Group 124"/>
          <p:cNvGraphicFramePr>
            <a:graphicFrameLocks noGrp="1"/>
          </p:cNvGraphicFramePr>
          <p:nvPr/>
        </p:nvGraphicFramePr>
        <p:xfrm>
          <a:off x="323850" y="765175"/>
          <a:ext cx="6048375" cy="51633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 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BI</a:t>
                      </a: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(m)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CH</a:t>
                      </a: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(m)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REL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6516688" y="549275"/>
            <a:ext cx="2232025" cy="1220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de-DE" sz="2000" u="sng">
                <a:latin typeface="Arial" charset="0"/>
              </a:rPr>
              <a:t>Laufbahnprüfung</a:t>
            </a:r>
          </a:p>
          <a:p>
            <a:endParaRPr lang="de-DE" u="sng"/>
          </a:p>
          <a:p>
            <a:r>
              <a:rPr lang="de-DE" u="sng"/>
              <a:t>35 Pflichtkurse</a:t>
            </a:r>
            <a:r>
              <a:rPr lang="de-DE"/>
              <a:t>    </a:t>
            </a:r>
          </a:p>
          <a:p>
            <a:r>
              <a:rPr lang="de-DE"/>
              <a:t>(= 27 GK + 8 LK)</a:t>
            </a:r>
            <a:r>
              <a:rPr lang="de-DE">
                <a:latin typeface="Arial" charset="0"/>
              </a:rPr>
              <a:t>  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516688" y="1773238"/>
            <a:ext cx="2482850" cy="779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u="sng"/>
              <a:t>Defizite:</a:t>
            </a:r>
            <a:r>
              <a:rPr lang="de-DE"/>
              <a:t> 3 LK: (D, GE)</a:t>
            </a:r>
          </a:p>
          <a:p>
            <a:pPr>
              <a:spcBef>
                <a:spcPct val="50000"/>
              </a:spcBef>
            </a:pPr>
            <a:r>
              <a:rPr lang="de-DE"/>
              <a:t>4 GK: (S8, SWZ) </a:t>
            </a:r>
          </a:p>
        </p:txBody>
      </p:sp>
      <p:sp>
        <p:nvSpPr>
          <p:cNvPr id="19580" name="Textfeld 7"/>
          <p:cNvSpPr txBox="1">
            <a:spLocks noChangeArrowheads="1"/>
          </p:cNvSpPr>
          <p:nvPr/>
        </p:nvSpPr>
        <p:spPr bwMode="auto">
          <a:xfrm>
            <a:off x="6516688" y="2636838"/>
            <a:ext cx="2520950" cy="14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/>
              <a:t>LK:  31P</a:t>
            </a:r>
            <a:r>
              <a:rPr lang="en-US">
                <a:cs typeface="Tahoma" pitchFamily="34" charset="0"/>
              </a:rPr>
              <a:t>· 2  =    62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endParaRPr lang="en-US">
              <a:cs typeface="Tahoma" pitchFamily="34" charset="0"/>
              <a:sym typeface="WP MathA" pitchFamily="2" charset="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  <a:sym typeface="WP MathA" pitchFamily="2" charset="2"/>
              </a:rPr>
              <a:t>       206</a:t>
            </a:r>
            <a:r>
              <a:rPr lang="en-US">
                <a:cs typeface="Tahoma" pitchFamily="34" charset="0"/>
              </a:rPr>
              <a:t>:43 = </a:t>
            </a:r>
            <a:r>
              <a:rPr lang="en-US" b="1">
                <a:cs typeface="Tahoma" pitchFamily="34" charset="0"/>
              </a:rPr>
              <a:t>4,79</a:t>
            </a:r>
          </a:p>
        </p:txBody>
      </p:sp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6588125" y="4508500"/>
            <a:ext cx="2305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„upgrade“-Option: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9580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dirty="0" smtClean="0"/>
              <a:t>G8:</a:t>
            </a:r>
            <a:r>
              <a:rPr lang="de-DE" sz="2800" dirty="0" smtClean="0"/>
              <a:t>  Gesamtqualifikation Beispiel 5</a:t>
            </a:r>
          </a:p>
        </p:txBody>
      </p:sp>
      <p:graphicFrame>
        <p:nvGraphicFramePr>
          <p:cNvPr id="32894" name="Group 1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9123448"/>
              </p:ext>
            </p:extLst>
          </p:nvPr>
        </p:nvGraphicFramePr>
        <p:xfrm>
          <a:off x="323850" y="765175"/>
          <a:ext cx="6018774" cy="5163388"/>
        </p:xfrm>
        <a:graphic>
          <a:graphicData uri="http://schemas.openxmlformats.org/drawingml/2006/table">
            <a:tbl>
              <a:tblPr/>
              <a:tblGrid>
                <a:gridCol w="689537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 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BI</a:t>
                      </a:r>
                      <a:endParaRPr kumimoji="0" lang="de-D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CH</a:t>
                      </a:r>
                      <a:endParaRPr kumimoji="0" lang="de-D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REL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</a:t>
                      </a:r>
                      <a:endParaRPr kumimoji="0" lang="de-DE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6516688" y="549275"/>
            <a:ext cx="2232025" cy="1220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de-DE" sz="2000" u="sng">
                <a:latin typeface="Arial" charset="0"/>
              </a:rPr>
              <a:t>Laufbahnprüfung</a:t>
            </a:r>
          </a:p>
          <a:p>
            <a:endParaRPr lang="de-DE" u="sng"/>
          </a:p>
          <a:p>
            <a:r>
              <a:rPr lang="de-DE" u="sng"/>
              <a:t>35 Pflichtkurse</a:t>
            </a:r>
            <a:r>
              <a:rPr lang="de-DE"/>
              <a:t>    </a:t>
            </a:r>
          </a:p>
          <a:p>
            <a:r>
              <a:rPr lang="de-DE"/>
              <a:t>(= 27 GK + 8 LK)</a:t>
            </a:r>
            <a:r>
              <a:rPr lang="de-DE">
                <a:latin typeface="Arial" charset="0"/>
              </a:rPr>
              <a:t>  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516688" y="1773238"/>
            <a:ext cx="2482850" cy="779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u="sng"/>
              <a:t>Defizite:</a:t>
            </a:r>
            <a:r>
              <a:rPr lang="de-DE"/>
              <a:t> 3 LK: (D, GE)</a:t>
            </a:r>
          </a:p>
          <a:p>
            <a:pPr>
              <a:spcBef>
                <a:spcPct val="50000"/>
              </a:spcBef>
            </a:pPr>
            <a:r>
              <a:rPr lang="de-DE"/>
              <a:t>4 GK: (S8, SWZ) </a:t>
            </a:r>
          </a:p>
        </p:txBody>
      </p:sp>
      <p:sp>
        <p:nvSpPr>
          <p:cNvPr id="32889" name="Textfeld 7"/>
          <p:cNvSpPr txBox="1">
            <a:spLocks noChangeArrowheads="1"/>
          </p:cNvSpPr>
          <p:nvPr/>
        </p:nvSpPr>
        <p:spPr bwMode="auto">
          <a:xfrm>
            <a:off x="6516688" y="2636838"/>
            <a:ext cx="25209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/>
              <a:t>LK:  31P</a:t>
            </a:r>
            <a:r>
              <a:rPr lang="en-US">
                <a:cs typeface="Tahoma" pitchFamily="34" charset="0"/>
              </a:rPr>
              <a:t>· 2  =    62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GK: 	     =  </a:t>
            </a:r>
            <a:r>
              <a:rPr lang="en-US" u="sng">
                <a:cs typeface="Tahoma" pitchFamily="34" charset="0"/>
              </a:rPr>
              <a:t>144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	         </a:t>
            </a:r>
            <a:r>
              <a:rPr lang="en-US" b="1">
                <a:cs typeface="Tahoma" pitchFamily="34" charset="0"/>
              </a:rPr>
              <a:t>206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>
                <a:cs typeface="Tahoma" pitchFamily="34" charset="0"/>
              </a:rPr>
              <a:t> </a:t>
            </a:r>
            <a:r>
              <a:rPr lang="en-US">
                <a:cs typeface="Tahoma" pitchFamily="34" charset="0"/>
                <a:sym typeface="WP MathA" pitchFamily="2" charset="2"/>
              </a:rPr>
              <a:t>      206</a:t>
            </a:r>
            <a:r>
              <a:rPr lang="en-US">
                <a:cs typeface="Tahoma" pitchFamily="34" charset="0"/>
              </a:rPr>
              <a:t>:43 = </a:t>
            </a:r>
            <a:r>
              <a:rPr lang="en-US" b="1">
                <a:cs typeface="Tahoma" pitchFamily="34" charset="0"/>
              </a:rPr>
              <a:t>4,79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endParaRPr lang="en-US" u="sng">
              <a:cs typeface="Tahoma" pitchFamily="34" charset="0"/>
            </a:endParaRPr>
          </a:p>
        </p:txBody>
      </p:sp>
      <p:sp>
        <p:nvSpPr>
          <p:cNvPr id="32890" name="Textfeld 7"/>
          <p:cNvSpPr txBox="1">
            <a:spLocks noChangeArrowheads="1"/>
          </p:cNvSpPr>
          <p:nvPr/>
        </p:nvSpPr>
        <p:spPr bwMode="auto">
          <a:xfrm>
            <a:off x="6588125" y="4508500"/>
            <a:ext cx="2376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„upgrade“-Option:</a:t>
            </a:r>
          </a:p>
        </p:txBody>
      </p:sp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6588125" y="4941888"/>
            <a:ext cx="25558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263"/>
              </a:lnSpc>
            </a:pPr>
            <a:r>
              <a:rPr lang="de-DE"/>
              <a:t>S8 in Q1.1, Sp in Q2.1</a:t>
            </a:r>
          </a:p>
          <a:p>
            <a:pPr>
              <a:lnSpc>
                <a:spcPts val="2263"/>
              </a:lnSpc>
            </a:pPr>
            <a:r>
              <a:rPr lang="de-DE"/>
              <a:t>206P + </a:t>
            </a:r>
            <a:r>
              <a:rPr lang="de-DE">
                <a:solidFill>
                  <a:srgbClr val="FFFF00"/>
                </a:solidFill>
              </a:rPr>
              <a:t>10P</a:t>
            </a:r>
            <a:r>
              <a:rPr lang="de-DE"/>
              <a:t>   = 216P</a:t>
            </a:r>
          </a:p>
          <a:p>
            <a:pPr>
              <a:lnSpc>
                <a:spcPts val="2263"/>
              </a:lnSpc>
            </a:pPr>
            <a:r>
              <a:rPr lang="en-US">
                <a:cs typeface="Tahoma" pitchFamily="34" charset="0"/>
                <a:sym typeface="WP MathA" pitchFamily="2" charset="2"/>
              </a:rPr>
              <a:t>     216P : 45 =  </a:t>
            </a:r>
            <a:r>
              <a:rPr lang="en-US" b="1" u="sng">
                <a:cs typeface="Tahoma" pitchFamily="34" charset="0"/>
                <a:sym typeface="WP MathA" pitchFamily="2" charset="2"/>
              </a:rPr>
              <a:t>4,8</a:t>
            </a:r>
          </a:p>
        </p:txBody>
      </p:sp>
      <p:sp>
        <p:nvSpPr>
          <p:cNvPr id="11" name="Textfeld 10"/>
          <p:cNvSpPr txBox="1">
            <a:spLocks noChangeArrowheads="1"/>
          </p:cNvSpPr>
          <p:nvPr/>
        </p:nvSpPr>
        <p:spPr bwMode="auto">
          <a:xfrm>
            <a:off x="6659563" y="6165850"/>
            <a:ext cx="22336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4,8 ∙ 40  = </a:t>
            </a:r>
            <a:r>
              <a:rPr lang="de-DE" sz="2400" b="1"/>
              <a:t>192 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81000"/>
            <a:ext cx="8218487" cy="744538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i="1" smtClean="0"/>
              <a:t>Berechnung der </a:t>
            </a:r>
            <a:r>
              <a:rPr lang="de-DE" sz="3600" b="1" i="1" smtClean="0"/>
              <a:t>Gesamtqualifikation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4672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de-DE" b="1" dirty="0" smtClean="0"/>
              <a:t>Block 1  </a:t>
            </a:r>
            <a:r>
              <a:rPr lang="de-DE" sz="2800" dirty="0" smtClean="0"/>
              <a:t>(Zulassung zur Abiturprüfung):</a:t>
            </a:r>
            <a:r>
              <a:rPr lang="de-DE" dirty="0" smtClean="0"/>
              <a:t> </a:t>
            </a:r>
          </a:p>
          <a:p>
            <a:pPr eaLnBrk="1" hangingPunct="1">
              <a:defRPr/>
            </a:pPr>
            <a:r>
              <a:rPr lang="de-DE" sz="2800" dirty="0" smtClean="0"/>
              <a:t>Ergebnisse der GK´ und der LK´ aus Q1 und Q2</a:t>
            </a:r>
          </a:p>
          <a:p>
            <a:pPr eaLnBrk="1" hangingPunct="1">
              <a:defRPr/>
            </a:pPr>
            <a:r>
              <a:rPr lang="de-DE" sz="2800" dirty="0" smtClean="0"/>
              <a:t>Einbringung: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sz="2800" dirty="0" smtClean="0"/>
              <a:t>	27-32 GK´ 		 einfache Wertung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sz="2800" dirty="0" smtClean="0"/>
              <a:t>          8 LK´		 doppelte Wertung</a:t>
            </a:r>
          </a:p>
          <a:p>
            <a:pPr eaLnBrk="1" hangingPunct="1">
              <a:defRPr/>
            </a:pPr>
            <a:r>
              <a:rPr lang="de-DE" sz="2800" dirty="0" smtClean="0"/>
              <a:t>Formel:      E</a:t>
            </a:r>
            <a:r>
              <a:rPr lang="de-DE" sz="2800" baseline="-25000" dirty="0" smtClean="0"/>
              <a:t>1</a:t>
            </a:r>
            <a:r>
              <a:rPr lang="de-DE" sz="2800" dirty="0" smtClean="0"/>
              <a:t> = (P</a:t>
            </a:r>
            <a:r>
              <a:rPr lang="de-DE" sz="2800" baseline="-25000" dirty="0" smtClean="0"/>
              <a:t>(Punkte)</a:t>
            </a:r>
            <a:r>
              <a:rPr lang="de-DE" sz="2800" dirty="0" smtClean="0"/>
              <a:t> : S</a:t>
            </a:r>
            <a:r>
              <a:rPr lang="de-DE" sz="2800" baseline="-25000" dirty="0" smtClean="0"/>
              <a:t>(Kurse)</a:t>
            </a:r>
            <a:r>
              <a:rPr lang="de-DE" sz="2800" dirty="0" smtClean="0"/>
              <a:t>) </a:t>
            </a:r>
            <a:r>
              <a:rPr lang="en-US" sz="2800" dirty="0" smtClean="0"/>
              <a:t>·40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/>
          </a:p>
          <a:p>
            <a:pPr eaLnBrk="1" hangingPunct="1">
              <a:defRPr/>
            </a:pPr>
            <a:r>
              <a:rPr lang="en-US" dirty="0" smtClean="0"/>
              <a:t>200 – 600 </a:t>
            </a:r>
            <a:r>
              <a:rPr lang="en-US" dirty="0" err="1" smtClean="0"/>
              <a:t>Punkte</a:t>
            </a:r>
            <a:endParaRPr lang="de-DE" dirty="0" smtClean="0"/>
          </a:p>
          <a:p>
            <a:pPr eaLnBrk="1" hangingPunct="1">
              <a:defRPr/>
            </a:pPr>
            <a:endParaRPr lang="de-DE" sz="28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de-DE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7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de-DE" sz="3600" i="1" smtClean="0"/>
              <a:t>Berechnung der </a:t>
            </a:r>
            <a:r>
              <a:rPr lang="de-DE" sz="3600" b="1" i="1" smtClean="0"/>
              <a:t>Gesamtqualifikation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de-DE" b="1" smtClean="0"/>
              <a:t>Defizite</a:t>
            </a:r>
            <a:r>
              <a:rPr lang="de-DE" sz="2800" b="1" smtClean="0"/>
              <a:t> </a:t>
            </a:r>
            <a:r>
              <a:rPr lang="de-DE" sz="2800" smtClean="0"/>
              <a:t>(in Block 1)</a:t>
            </a:r>
            <a:r>
              <a:rPr lang="de-DE" sz="2800" b="1" smtClean="0"/>
              <a:t>:</a:t>
            </a:r>
            <a:r>
              <a:rPr lang="de-DE" sz="2800" smtClean="0"/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de-DE" sz="24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de-DE" sz="2400" smtClean="0"/>
          </a:p>
        </p:txBody>
      </p:sp>
      <p:graphicFrame>
        <p:nvGraphicFramePr>
          <p:cNvPr id="109624" name="Group 56"/>
          <p:cNvGraphicFramePr>
            <a:graphicFrameLocks noGrp="1"/>
          </p:cNvGraphicFramePr>
          <p:nvPr>
            <p:ph sz="half" idx="2"/>
          </p:nvPr>
        </p:nvGraphicFramePr>
        <p:xfrm>
          <a:off x="539750" y="2636838"/>
          <a:ext cx="8147050" cy="2036572"/>
        </p:xfrm>
        <a:graphic>
          <a:graphicData uri="http://schemas.openxmlformats.org/drawingml/2006/table">
            <a:tbl>
              <a:tblPr/>
              <a:tblGrid>
                <a:gridCol w="3960813"/>
                <a:gridCol w="4186237"/>
              </a:tblGrid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Eingebrachte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LK´+ GK´: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Mögliche Defizite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davon max. 3 LK´: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9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35 – 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38 - 40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 </a:t>
                      </a: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8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9619" name="Text Box 51"/>
          <p:cNvSpPr txBox="1">
            <a:spLocks noChangeArrowheads="1"/>
          </p:cNvSpPr>
          <p:nvPr/>
        </p:nvSpPr>
        <p:spPr bwMode="auto">
          <a:xfrm>
            <a:off x="250825" y="5013325"/>
            <a:ext cx="8748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>
                <a:sym typeface="WP IconicSymbolsA" pitchFamily="2" charset="2"/>
              </a:rPr>
              <a:t>  </a:t>
            </a:r>
            <a:r>
              <a:rPr lang="de-DE" sz="2000"/>
              <a:t>Kein einzubringender Kurs darf mit </a:t>
            </a:r>
            <a:r>
              <a:rPr lang="de-DE" sz="2000">
                <a:solidFill>
                  <a:srgbClr val="FF0000"/>
                </a:solidFill>
              </a:rPr>
              <a:t>0 Punkten</a:t>
            </a:r>
            <a:r>
              <a:rPr lang="de-DE" sz="2000"/>
              <a:t> abgeschlossen werden!   </a:t>
            </a:r>
            <a:endParaRPr lang="de-DE" sz="2000">
              <a:solidFill>
                <a:srgbClr val="00CC66"/>
              </a:solidFill>
              <a:sym typeface="WP IconicSymbolsA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9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9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61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81000"/>
            <a:ext cx="8218487" cy="744538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i="1" smtClean="0"/>
              <a:t>Berechnung der </a:t>
            </a:r>
            <a:r>
              <a:rPr lang="de-DE" sz="3600" b="1" i="1" smtClean="0"/>
              <a:t>Gesamtqualifikation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4672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b="1" smtClean="0"/>
              <a:t>Block 2:</a:t>
            </a:r>
            <a:r>
              <a:rPr lang="de-DE" sz="240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de-DE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de-DE" sz="2800" smtClean="0"/>
              <a:t>Prüfungsergebnisse in der </a:t>
            </a:r>
            <a:r>
              <a:rPr lang="de-DE" sz="2800" b="1" smtClean="0"/>
              <a:t>Abiturprüfung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2800" b="1" smtClean="0"/>
              <a:t>	</a:t>
            </a:r>
            <a:r>
              <a:rPr lang="de-DE" sz="2800" smtClean="0"/>
              <a:t>in fünffacher Wertung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de-DE" sz="2800" smtClean="0"/>
              <a:t>1.-3. Abiturfach: Klausur + ggf. mündliche Prüfung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de-DE" sz="2800" smtClean="0"/>
              <a:t>4. Abiturfach: Mündliche Prüfung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de-DE" sz="2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de-DE" smtClean="0"/>
              <a:t>100 – 300 Punkte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de-DE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2000" smtClean="0"/>
              <a:t>	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de-DE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85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81000"/>
            <a:ext cx="8218487" cy="744538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i="1" smtClean="0"/>
              <a:t>Berechnung der </a:t>
            </a:r>
            <a:r>
              <a:rPr lang="de-DE" sz="3600" b="1" i="1" smtClean="0"/>
              <a:t>Gesamtqualifikation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4672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de-DE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b="1" dirty="0" smtClean="0"/>
              <a:t>Block 1:</a:t>
            </a:r>
            <a:r>
              <a:rPr lang="de-DE" sz="2800" dirty="0" smtClean="0"/>
              <a:t> 				 200 – 600 Punkte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b="1" dirty="0" smtClean="0"/>
              <a:t>Block 2:</a:t>
            </a:r>
            <a:r>
              <a:rPr lang="de-DE" sz="2800" dirty="0" smtClean="0"/>
              <a:t> 				 100 – 300 Punkte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de-DE" sz="28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b="1" dirty="0" smtClean="0"/>
              <a:t>Gesamtqualifikation:</a:t>
            </a:r>
            <a:r>
              <a:rPr lang="de-DE" sz="2800" dirty="0" smtClean="0"/>
              <a:t>	</a:t>
            </a:r>
            <a:r>
              <a:rPr lang="de-DE" u="sng" dirty="0" smtClean="0"/>
              <a:t>300 – 900 Punkte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de-DE" sz="28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sz="2400" dirty="0" smtClean="0"/>
              <a:t>	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de-DE" sz="2400" dirty="0" smtClean="0"/>
          </a:p>
        </p:txBody>
      </p:sp>
      <p:sp>
        <p:nvSpPr>
          <p:cNvPr id="18435" name="Line 4"/>
          <p:cNvSpPr>
            <a:spLocks noChangeShapeType="1"/>
          </p:cNvSpPr>
          <p:nvPr/>
        </p:nvSpPr>
        <p:spPr bwMode="auto">
          <a:xfrm>
            <a:off x="611188" y="3644900"/>
            <a:ext cx="7705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smtClean="0"/>
              <a:t>G8:</a:t>
            </a:r>
            <a:r>
              <a:rPr lang="de-DE" sz="2800" smtClean="0"/>
              <a:t>  Gesamtqualifikation Beispiel 1</a:t>
            </a:r>
          </a:p>
        </p:txBody>
      </p:sp>
      <p:graphicFrame>
        <p:nvGraphicFramePr>
          <p:cNvPr id="19587" name="Group 131"/>
          <p:cNvGraphicFramePr>
            <a:graphicFrameLocks noGrp="1"/>
          </p:cNvGraphicFramePr>
          <p:nvPr/>
        </p:nvGraphicFramePr>
        <p:xfrm>
          <a:off x="323850" y="765175"/>
          <a:ext cx="6048375" cy="59601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smtClean="0"/>
              <a:t>G8:</a:t>
            </a:r>
            <a:r>
              <a:rPr lang="de-DE" sz="2800" smtClean="0"/>
              <a:t>  Gesamtqualifikation    Beispiel 1</a:t>
            </a:r>
          </a:p>
        </p:txBody>
      </p:sp>
      <p:graphicFrame>
        <p:nvGraphicFramePr>
          <p:cNvPr id="20616" name="Group 136"/>
          <p:cNvGraphicFramePr>
            <a:graphicFrameLocks noGrp="1"/>
          </p:cNvGraphicFramePr>
          <p:nvPr/>
        </p:nvGraphicFramePr>
        <p:xfrm>
          <a:off x="323850" y="765175"/>
          <a:ext cx="6048375" cy="59601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610" name="Text Box 145"/>
          <p:cNvSpPr txBox="1">
            <a:spLocks noChangeArrowheads="1"/>
          </p:cNvSpPr>
          <p:nvPr/>
        </p:nvSpPr>
        <p:spPr bwMode="auto">
          <a:xfrm>
            <a:off x="6443663" y="692150"/>
            <a:ext cx="2520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 u="sng">
                <a:latin typeface="Arial" charset="0"/>
              </a:rPr>
              <a:t>Laufbahnprüfung</a:t>
            </a:r>
          </a:p>
        </p:txBody>
      </p:sp>
      <p:sp>
        <p:nvSpPr>
          <p:cNvPr id="104594" name="Text Box 146"/>
          <p:cNvSpPr txBox="1">
            <a:spLocks noChangeArrowheads="1"/>
          </p:cNvSpPr>
          <p:nvPr/>
        </p:nvSpPr>
        <p:spPr bwMode="auto">
          <a:xfrm>
            <a:off x="6443663" y="1196975"/>
            <a:ext cx="25209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2000" u="sng"/>
              <a:t>35 Pflichtkurse</a:t>
            </a:r>
            <a:r>
              <a:rPr lang="de-DE" sz="2000"/>
              <a:t>    </a:t>
            </a:r>
          </a:p>
          <a:p>
            <a:r>
              <a:rPr lang="de-DE"/>
              <a:t>(= 27 GK + 8 LK)</a:t>
            </a:r>
            <a:endParaRPr lang="de-DE" b="1">
              <a:solidFill>
                <a:srgbClr val="00CC66"/>
              </a:solidFill>
              <a:effectLst>
                <a:outerShdw blurRad="38100" dist="38100" dir="2700000" algn="tl">
                  <a:srgbClr val="000000"/>
                </a:outerShdw>
              </a:effectLst>
              <a:sym typeface="WP IconicSymbolsA" pitchFamily="2" charset="2"/>
            </a:endParaRPr>
          </a:p>
        </p:txBody>
      </p:sp>
      <p:sp>
        <p:nvSpPr>
          <p:cNvPr id="104595" name="Text Box 147"/>
          <p:cNvSpPr txBox="1">
            <a:spLocks noChangeArrowheads="1"/>
          </p:cNvSpPr>
          <p:nvPr/>
        </p:nvSpPr>
        <p:spPr bwMode="auto">
          <a:xfrm>
            <a:off x="6443663" y="2060575"/>
            <a:ext cx="27003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Defizite:</a:t>
            </a:r>
            <a:r>
              <a:rPr lang="de-DE" sz="2000"/>
              <a:t> </a:t>
            </a:r>
            <a:r>
              <a:rPr lang="de-DE"/>
              <a:t>2 GK (PH)</a:t>
            </a:r>
            <a:endParaRPr lang="de-DE" sz="2000"/>
          </a:p>
        </p:txBody>
      </p:sp>
      <p:sp>
        <p:nvSpPr>
          <p:cNvPr id="104597" name="Text Box 149"/>
          <p:cNvSpPr txBox="1">
            <a:spLocks noChangeArrowheads="1"/>
          </p:cNvSpPr>
          <p:nvPr/>
        </p:nvSpPr>
        <p:spPr bwMode="auto">
          <a:xfrm>
            <a:off x="6443663" y="2708275"/>
            <a:ext cx="2700337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/>
              <a:t>LK:  81P </a:t>
            </a:r>
            <a:r>
              <a:rPr lang="en-US">
                <a:cs typeface="Tahoma" pitchFamily="34" charset="0"/>
              </a:rPr>
              <a:t>· 2 =  	162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GK: 	     =	</a:t>
            </a:r>
            <a:r>
              <a:rPr lang="en-US" u="sng">
                <a:cs typeface="Tahoma" pitchFamily="34" charset="0"/>
              </a:rPr>
              <a:t>239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		</a:t>
            </a:r>
            <a:r>
              <a:rPr lang="en-US" b="1">
                <a:cs typeface="Tahoma" pitchFamily="34" charset="0"/>
              </a:rPr>
              <a:t>401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>
                <a:cs typeface="Tahoma" pitchFamily="34" charset="0"/>
              </a:rPr>
              <a:t>    </a:t>
            </a:r>
            <a:r>
              <a:rPr lang="en-US" sz="2000">
                <a:cs typeface="Tahoma" pitchFamily="34" charset="0"/>
                <a:sym typeface="WP MathA" pitchFamily="2" charset="2"/>
              </a:rPr>
              <a:t>  </a:t>
            </a:r>
            <a:r>
              <a:rPr lang="en-US" sz="2000">
                <a:cs typeface="Tahoma" pitchFamily="34" charset="0"/>
              </a:rPr>
              <a:t>401:43=	</a:t>
            </a:r>
            <a:r>
              <a:rPr lang="en-US" sz="2000" b="1" u="sng">
                <a:cs typeface="Tahoma" pitchFamily="34" charset="0"/>
              </a:rPr>
              <a:t>9,33</a:t>
            </a:r>
          </a:p>
        </p:txBody>
      </p:sp>
      <p:sp>
        <p:nvSpPr>
          <p:cNvPr id="104598" name="Text Box 150"/>
          <p:cNvSpPr txBox="1">
            <a:spLocks noChangeArrowheads="1"/>
          </p:cNvSpPr>
          <p:nvPr/>
        </p:nvSpPr>
        <p:spPr bwMode="auto">
          <a:xfrm>
            <a:off x="6443663" y="4652963"/>
            <a:ext cx="24495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„upgrade“-Option: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595" grpId="0"/>
      <p:bldP spid="104597" grpId="0"/>
      <p:bldP spid="1045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smtClean="0"/>
              <a:t>G8:</a:t>
            </a:r>
            <a:r>
              <a:rPr lang="de-DE" sz="2800" smtClean="0"/>
              <a:t>  Gesamtqualifikation    Beispiel 1</a:t>
            </a:r>
          </a:p>
        </p:txBody>
      </p:sp>
      <p:graphicFrame>
        <p:nvGraphicFramePr>
          <p:cNvPr id="21642" name="Group 138"/>
          <p:cNvGraphicFramePr>
            <a:graphicFrameLocks noGrp="1"/>
          </p:cNvGraphicFramePr>
          <p:nvPr/>
        </p:nvGraphicFramePr>
        <p:xfrm>
          <a:off x="323850" y="765175"/>
          <a:ext cx="6048375" cy="59601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634" name="Text Box 145"/>
          <p:cNvSpPr txBox="1">
            <a:spLocks noChangeArrowheads="1"/>
          </p:cNvSpPr>
          <p:nvPr/>
        </p:nvSpPr>
        <p:spPr bwMode="auto">
          <a:xfrm>
            <a:off x="6443663" y="692150"/>
            <a:ext cx="2520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 u="sng">
                <a:latin typeface="Arial" charset="0"/>
              </a:rPr>
              <a:t>Laufbahnprüfung</a:t>
            </a:r>
          </a:p>
        </p:txBody>
      </p:sp>
      <p:sp>
        <p:nvSpPr>
          <p:cNvPr id="105618" name="Text Box 146"/>
          <p:cNvSpPr txBox="1">
            <a:spLocks noChangeArrowheads="1"/>
          </p:cNvSpPr>
          <p:nvPr/>
        </p:nvSpPr>
        <p:spPr bwMode="auto">
          <a:xfrm>
            <a:off x="6443663" y="1196975"/>
            <a:ext cx="25209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2000" u="sng"/>
              <a:t>35 Pflichtkurse</a:t>
            </a:r>
            <a:r>
              <a:rPr lang="de-DE" sz="2000"/>
              <a:t>    </a:t>
            </a:r>
          </a:p>
          <a:p>
            <a:r>
              <a:rPr lang="de-DE"/>
              <a:t>(= 27 GK + 8 LK)</a:t>
            </a:r>
            <a:endParaRPr lang="de-DE" b="1">
              <a:solidFill>
                <a:srgbClr val="00CC66"/>
              </a:solidFill>
              <a:effectLst>
                <a:outerShdw blurRad="38100" dist="38100" dir="2700000" algn="tl">
                  <a:srgbClr val="000000"/>
                </a:outerShdw>
              </a:effectLst>
              <a:sym typeface="WP IconicSymbolsA" pitchFamily="2" charset="2"/>
            </a:endParaRPr>
          </a:p>
        </p:txBody>
      </p:sp>
      <p:sp>
        <p:nvSpPr>
          <p:cNvPr id="105619" name="Text Box 147"/>
          <p:cNvSpPr txBox="1">
            <a:spLocks noChangeArrowheads="1"/>
          </p:cNvSpPr>
          <p:nvPr/>
        </p:nvSpPr>
        <p:spPr bwMode="auto">
          <a:xfrm>
            <a:off x="6443663" y="1989138"/>
            <a:ext cx="27003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Defizite:</a:t>
            </a:r>
            <a:r>
              <a:rPr lang="de-DE" sz="2000"/>
              <a:t> </a:t>
            </a:r>
            <a:r>
              <a:rPr lang="de-DE"/>
              <a:t>2 GK (PH)</a:t>
            </a:r>
            <a:endParaRPr lang="de-DE" sz="2000"/>
          </a:p>
        </p:txBody>
      </p:sp>
      <p:sp>
        <p:nvSpPr>
          <p:cNvPr id="21637" name="Text Box 148"/>
          <p:cNvSpPr txBox="1">
            <a:spLocks noChangeArrowheads="1"/>
          </p:cNvSpPr>
          <p:nvPr/>
        </p:nvSpPr>
        <p:spPr bwMode="auto">
          <a:xfrm>
            <a:off x="6443663" y="2636838"/>
            <a:ext cx="2700337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/>
              <a:t>LK:  81P </a:t>
            </a:r>
            <a:r>
              <a:rPr lang="en-US">
                <a:cs typeface="Tahoma" pitchFamily="34" charset="0"/>
              </a:rPr>
              <a:t>· 2 =  	162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GK: 	     =	</a:t>
            </a:r>
            <a:r>
              <a:rPr lang="en-US" u="sng">
                <a:cs typeface="Tahoma" pitchFamily="34" charset="0"/>
              </a:rPr>
              <a:t>239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		</a:t>
            </a:r>
            <a:r>
              <a:rPr lang="en-US" b="1">
                <a:cs typeface="Tahoma" pitchFamily="34" charset="0"/>
              </a:rPr>
              <a:t>401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>
                <a:cs typeface="Tahoma" pitchFamily="34" charset="0"/>
              </a:rPr>
              <a:t> </a:t>
            </a:r>
            <a:r>
              <a:rPr lang="en-US">
                <a:cs typeface="Tahoma" pitchFamily="34" charset="0"/>
                <a:sym typeface="WP MathA" pitchFamily="2" charset="2"/>
              </a:rPr>
              <a:t>      </a:t>
            </a:r>
            <a:r>
              <a:rPr lang="en-US">
                <a:cs typeface="Tahoma" pitchFamily="34" charset="0"/>
              </a:rPr>
              <a:t>401:43 =	</a:t>
            </a:r>
            <a:r>
              <a:rPr lang="en-US" b="1" u="sng">
                <a:cs typeface="Tahoma" pitchFamily="34" charset="0"/>
              </a:rPr>
              <a:t>9,33</a:t>
            </a:r>
          </a:p>
        </p:txBody>
      </p:sp>
      <p:sp>
        <p:nvSpPr>
          <p:cNvPr id="21638" name="Text Box 149"/>
          <p:cNvSpPr txBox="1">
            <a:spLocks noChangeArrowheads="1"/>
          </p:cNvSpPr>
          <p:nvPr/>
        </p:nvSpPr>
        <p:spPr bwMode="auto">
          <a:xfrm>
            <a:off x="6372225" y="4437063"/>
            <a:ext cx="2449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„upgrade“-Option:</a:t>
            </a:r>
          </a:p>
        </p:txBody>
      </p:sp>
      <p:sp>
        <p:nvSpPr>
          <p:cNvPr id="21639" name="Text Box 151"/>
          <p:cNvSpPr txBox="1">
            <a:spLocks noChangeArrowheads="1"/>
          </p:cNvSpPr>
          <p:nvPr/>
        </p:nvSpPr>
        <p:spPr bwMode="auto">
          <a:xfrm>
            <a:off x="6443663" y="4868863"/>
            <a:ext cx="2700337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EK Q1.2 , SP Q1.1, Q2.2</a:t>
            </a:r>
          </a:p>
          <a:p>
            <a:pPr>
              <a:spcBef>
                <a:spcPct val="50000"/>
              </a:spcBef>
            </a:pPr>
            <a:r>
              <a:rPr lang="de-DE"/>
              <a:t>401+</a:t>
            </a:r>
            <a:r>
              <a:rPr lang="de-DE">
                <a:solidFill>
                  <a:srgbClr val="FFFF00"/>
                </a:solidFill>
              </a:rPr>
              <a:t>32 </a:t>
            </a:r>
            <a:r>
              <a:rPr lang="de-DE"/>
              <a:t>= 433</a:t>
            </a:r>
          </a:p>
          <a:p>
            <a:pPr>
              <a:spcBef>
                <a:spcPct val="50000"/>
              </a:spcBef>
            </a:pPr>
            <a:r>
              <a:rPr lang="en-US">
                <a:sym typeface="WP MathA" pitchFamily="2" charset="2"/>
              </a:rPr>
              <a:t>  </a:t>
            </a:r>
            <a:r>
              <a:rPr lang="en-US"/>
              <a:t>433:46=	</a:t>
            </a:r>
            <a:r>
              <a:rPr lang="en-US" b="1" u="sng"/>
              <a:t>9,41</a:t>
            </a:r>
            <a:endParaRPr lang="de-DE" b="1" u="sng"/>
          </a:p>
        </p:txBody>
      </p:sp>
      <p:sp>
        <p:nvSpPr>
          <p:cNvPr id="105624" name="Text Box 152"/>
          <p:cNvSpPr txBox="1">
            <a:spLocks noChangeArrowheads="1"/>
          </p:cNvSpPr>
          <p:nvPr/>
        </p:nvSpPr>
        <p:spPr bwMode="auto">
          <a:xfrm>
            <a:off x="6588125" y="6237288"/>
            <a:ext cx="25923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/>
              <a:t>9,41 </a:t>
            </a:r>
            <a:r>
              <a:rPr lang="en-US" dirty="0"/>
              <a:t>· 40 </a:t>
            </a:r>
            <a:r>
              <a:rPr lang="en-US" dirty="0" smtClean="0"/>
              <a:t>  =  </a:t>
            </a:r>
            <a:r>
              <a:rPr lang="en-US" sz="2400" b="1" dirty="0" smtClean="0"/>
              <a:t>376</a:t>
            </a:r>
            <a:r>
              <a:rPr lang="de-DE" sz="2400" b="1" dirty="0" smtClean="0"/>
              <a:t> </a:t>
            </a:r>
            <a:r>
              <a:rPr lang="de-DE" sz="2400" b="1" dirty="0"/>
              <a:t>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5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6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smtClean="0"/>
              <a:t>G8:</a:t>
            </a:r>
            <a:r>
              <a:rPr lang="de-DE" sz="2800" smtClean="0"/>
              <a:t>  Gesamtqualifikation Beispiel 2</a:t>
            </a:r>
          </a:p>
        </p:txBody>
      </p:sp>
      <p:graphicFrame>
        <p:nvGraphicFramePr>
          <p:cNvPr id="22651" name="Group 123"/>
          <p:cNvGraphicFramePr>
            <a:graphicFrameLocks noGrp="1"/>
          </p:cNvGraphicFramePr>
          <p:nvPr/>
        </p:nvGraphicFramePr>
        <p:xfrm>
          <a:off x="323850" y="765175"/>
          <a:ext cx="6048375" cy="55617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LI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PA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REL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webe">
  <a:themeElements>
    <a:clrScheme name="Gewebe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Geweb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ewebe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webe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webe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webe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web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webe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webe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webe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1917</Words>
  <Application>Microsoft Office PowerPoint</Application>
  <PresentationFormat>Bildschirmpräsentation (4:3)</PresentationFormat>
  <Paragraphs>1339</Paragraphs>
  <Slides>19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Gewebe</vt:lpstr>
      <vt:lpstr>Informationsveranstaltung  für die JST EF</vt:lpstr>
      <vt:lpstr>Berechnung der Gesamtqualifikation</vt:lpstr>
      <vt:lpstr>Berechnung der Gesamtqualifikation</vt:lpstr>
      <vt:lpstr>Berechnung der Gesamtqualifikation</vt:lpstr>
      <vt:lpstr>Berechnung der Gesamtqualifikation</vt:lpstr>
      <vt:lpstr>G8:  Gesamtqualifikation Beispiel 1</vt:lpstr>
      <vt:lpstr>G8:  Gesamtqualifikation    Beispiel 1</vt:lpstr>
      <vt:lpstr>G8:  Gesamtqualifikation    Beispiel 1</vt:lpstr>
      <vt:lpstr>G8:  Gesamtqualifikation Beispiel 2</vt:lpstr>
      <vt:lpstr>G8:  Gesamtqualifikation Beispiel 2</vt:lpstr>
      <vt:lpstr>G8:  Gesamtqualifikation Beispiel 2</vt:lpstr>
      <vt:lpstr>G8:  Gesamtqualifikation Beispiel 3</vt:lpstr>
      <vt:lpstr>G8:  Gesamtqualifikation Beispiel 3</vt:lpstr>
      <vt:lpstr>G8:  Gesamtqualifikation Beispiel 3</vt:lpstr>
      <vt:lpstr>G8:  Gesamtqualifikation Beispiel 4</vt:lpstr>
      <vt:lpstr>G8:  Gesamtqualifikation Beispiel 4</vt:lpstr>
      <vt:lpstr>G8:  Gesamtqualifikation Beispiel 5</vt:lpstr>
      <vt:lpstr>G8:  Gesamtqualifikation Beispiel 5</vt:lpstr>
      <vt:lpstr>G8:  Gesamtqualifikation Beispiel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G8:  Gesamtqualifikation Beispiel 1</dc:title>
  <dc:creator>Hartmut Martin</dc:creator>
  <cp:lastModifiedBy>ralf</cp:lastModifiedBy>
  <cp:revision>97</cp:revision>
  <dcterms:created xsi:type="dcterms:W3CDTF">2011-03-03T17:54:19Z</dcterms:created>
  <dcterms:modified xsi:type="dcterms:W3CDTF">2022-06-21T07:39:17Z</dcterms:modified>
</cp:coreProperties>
</file>