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3" r:id="rId3"/>
    <p:sldId id="261" r:id="rId4"/>
    <p:sldId id="260" r:id="rId5"/>
    <p:sldId id="258" r:id="rId6"/>
    <p:sldId id="266" r:id="rId7"/>
    <p:sldId id="262" r:id="rId8"/>
    <p:sldId id="289" r:id="rId9"/>
    <p:sldId id="264" r:id="rId10"/>
    <p:sldId id="269" r:id="rId11"/>
    <p:sldId id="270" r:id="rId12"/>
    <p:sldId id="279" r:id="rId13"/>
    <p:sldId id="280" r:id="rId14"/>
    <p:sldId id="283" r:id="rId15"/>
    <p:sldId id="271" r:id="rId16"/>
    <p:sldId id="273" r:id="rId17"/>
    <p:sldId id="281" r:id="rId18"/>
    <p:sldId id="282" r:id="rId19"/>
    <p:sldId id="274" r:id="rId20"/>
    <p:sldId id="275" r:id="rId21"/>
    <p:sldId id="287" r:id="rId22"/>
    <p:sldId id="286" r:id="rId23"/>
    <p:sldId id="288" r:id="rId24"/>
    <p:sldId id="276" r:id="rId25"/>
    <p:sldId id="277" r:id="rId2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00"/>
    <a:srgbClr val="99CCFF"/>
    <a:srgbClr val="99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932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932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609A5-3604-4425-87E7-B8321E3B95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55EF0-B750-4BB6-BEF3-37DD3A15B6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2FA3E-DE90-45DF-A377-3ADB6F0056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7890-99CC-45B3-B190-077642B4B2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C2CF8-1427-4C73-A8A3-FB47F93C6AB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124E-B490-4597-8AE6-B044BF7F0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3F87-A56D-42B9-AA9F-410F6EF8A0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A864C-0942-437A-ACE8-DDD02EC870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C456C-B75C-41E9-81AA-F9A2A23F40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4ACCB-83A9-4452-AED2-28077B9984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4B15-C5B3-44DF-9532-B1E537611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1401C-DE8A-4615-8B8C-ED282BFE3E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922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922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</p:grpSp>
      </p:grpSp>
      <p:sp>
        <p:nvSpPr>
          <p:cNvPr id="922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11B1C62-C10B-4215-9AC0-001341856C9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2400" cy="2016125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b="1" dirty="0"/>
              <a:t>Informationsveranstaltung </a:t>
            </a:r>
            <a:br>
              <a:rPr lang="de-DE" sz="4000" b="1" dirty="0"/>
            </a:br>
            <a:r>
              <a:rPr lang="de-DE" sz="4000" b="1" dirty="0"/>
              <a:t>zur Schullaufbahnplanung </a:t>
            </a:r>
            <a:br>
              <a:rPr lang="de-DE" sz="4000" b="1" dirty="0"/>
            </a:br>
            <a:r>
              <a:rPr lang="de-DE" sz="4000" b="1" dirty="0"/>
              <a:t>in der gymnasialen Oberstufe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4691063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Schriftliche Fächer:</a:t>
            </a:r>
            <a:br>
              <a:rPr lang="de-DE" sz="4000" i="1" dirty="0"/>
            </a:br>
            <a:r>
              <a:rPr lang="de-DE" sz="4000" i="1" dirty="0"/>
              <a:t>Klausuren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Einführungsphase: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dirty="0">
                <a:effectLst/>
              </a:rPr>
              <a:t>       </a:t>
            </a:r>
            <a:r>
              <a:rPr lang="de-DE" sz="2800" dirty="0">
                <a:solidFill>
                  <a:srgbClr val="FF6600"/>
                </a:solidFill>
                <a:effectLst/>
              </a:rPr>
              <a:t>Deutsch</a:t>
            </a:r>
            <a:r>
              <a:rPr lang="de-DE" sz="2800" dirty="0">
                <a:effectLst/>
              </a:rPr>
              <a:t>, </a:t>
            </a:r>
            <a:r>
              <a:rPr lang="de-DE" sz="2800" dirty="0">
                <a:solidFill>
                  <a:srgbClr val="FF6600"/>
                </a:solidFill>
                <a:effectLst/>
              </a:rPr>
              <a:t>Mathematik</a:t>
            </a:r>
            <a:r>
              <a:rPr lang="de-DE" sz="2800" dirty="0">
                <a:effectLst/>
              </a:rPr>
              <a:t>, alle Fremdsprachen</a:t>
            </a:r>
            <a:r>
              <a:rPr lang="de-DE" sz="2800" dirty="0" smtClean="0">
                <a:effectLst/>
              </a:rPr>
              <a:t>, </a:t>
            </a:r>
            <a:br>
              <a:rPr lang="de-DE" sz="2800" dirty="0" smtClean="0">
                <a:effectLst/>
              </a:rPr>
            </a:br>
            <a:r>
              <a:rPr lang="de-DE" sz="2800" dirty="0" smtClean="0">
                <a:effectLst/>
              </a:rPr>
              <a:t>     mind. eine </a:t>
            </a:r>
            <a:r>
              <a:rPr lang="de-DE" sz="2800" dirty="0">
                <a:effectLst/>
              </a:rPr>
              <a:t>Gesellschafts- und eine </a:t>
            </a:r>
            <a:r>
              <a:rPr lang="de-DE" sz="2800" dirty="0" err="1" smtClean="0">
                <a:effectLst/>
              </a:rPr>
              <a:t>Naturw</a:t>
            </a:r>
            <a:r>
              <a:rPr lang="de-DE" sz="2800" smtClean="0">
                <a:effectLst/>
              </a:rPr>
              <a:t>.</a:t>
            </a:r>
            <a:endParaRPr lang="de-DE" sz="2800" dirty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/>
              <a:t>	     </a:t>
            </a:r>
            <a:r>
              <a:rPr lang="de-DE" sz="2400" dirty="0">
                <a:effectLst/>
              </a:rPr>
              <a:t>(→ </a:t>
            </a:r>
            <a:r>
              <a:rPr lang="de-DE" sz="2400" dirty="0" err="1">
                <a:effectLst/>
              </a:rPr>
              <a:t>AbiBac</a:t>
            </a:r>
            <a:r>
              <a:rPr lang="de-DE" sz="2400" dirty="0">
                <a:effectLst/>
              </a:rPr>
              <a:t>: </a:t>
            </a:r>
            <a:r>
              <a:rPr lang="de-DE" sz="2400" dirty="0" err="1">
                <a:effectLst/>
              </a:rPr>
              <a:t>GEf</a:t>
            </a:r>
            <a:r>
              <a:rPr lang="de-DE" sz="2400" dirty="0">
                <a:effectLst/>
              </a:rPr>
              <a:t> + </a:t>
            </a:r>
            <a:r>
              <a:rPr lang="de-DE" sz="2400" dirty="0" err="1">
                <a:effectLst/>
              </a:rPr>
              <a:t>EKf</a:t>
            </a:r>
            <a:r>
              <a:rPr lang="de-DE" sz="2400" dirty="0">
                <a:effectLst/>
              </a:rPr>
              <a:t> schriftlich!)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Qualifikationsphase Q1.1 bis Q2.1: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dirty="0">
                <a:effectLst/>
              </a:rPr>
              <a:t>       </a:t>
            </a:r>
            <a:r>
              <a:rPr lang="de-DE" sz="2800" dirty="0">
                <a:effectLst/>
              </a:rPr>
              <a:t>die 4 Abiturfächer, Deutsch, Mathematik,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        eine Fremdsprache, Spanisch neu,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        das Schwerpunktfach (weitere FS oder NW)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Qualifikationsphase Q2.2: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de-DE" sz="2800" dirty="0">
                <a:effectLst/>
              </a:rPr>
              <a:t>	     1. - 3. Abiturfach </a:t>
            </a:r>
          </a:p>
          <a:p>
            <a:pPr eaLnBrk="1" hangingPunct="1">
              <a:lnSpc>
                <a:spcPct val="90000"/>
              </a:lnSpc>
              <a:defRPr/>
            </a:pPr>
            <a:endParaRPr lang="de-DE" sz="2800" dirty="0">
              <a:effectLst/>
            </a:endParaRPr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323850" y="3573463"/>
            <a:ext cx="8569325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87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302803"/>
            <a:ext cx="59769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Wahl der Abiturfächer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852988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 Die 4 Abiturfächer (2LK, 2GK) müssen die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    </a:t>
            </a:r>
            <a:r>
              <a:rPr lang="de-DE" dirty="0">
                <a:solidFill>
                  <a:schemeClr val="folHlink"/>
                </a:solidFill>
              </a:rPr>
              <a:t>3 Aufgabenfelder</a:t>
            </a:r>
            <a:r>
              <a:rPr lang="de-DE" dirty="0"/>
              <a:t> abdecken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	 </a:t>
            </a:r>
            <a:r>
              <a:rPr lang="de-DE" sz="2800" dirty="0"/>
              <a:t>(Kunst kann das 1. AF nicht abdecken!)</a:t>
            </a:r>
          </a:p>
          <a:p>
            <a:pPr eaLnBrk="1" hangingPunct="1">
              <a:defRPr/>
            </a:pPr>
            <a:r>
              <a:rPr lang="de-DE" dirty="0"/>
              <a:t> 2 Abiturfächer müssen aus der Gruppe         </a:t>
            </a:r>
            <a:br>
              <a:rPr lang="de-DE" dirty="0"/>
            </a:br>
            <a:r>
              <a:rPr lang="de-DE" dirty="0"/>
              <a:t> </a:t>
            </a:r>
            <a:r>
              <a:rPr lang="de-DE" i="1" dirty="0">
                <a:solidFill>
                  <a:schemeClr val="folHlink"/>
                </a:solidFill>
              </a:rPr>
              <a:t>Deutsch, Fremdsprache, Mathematik</a:t>
            </a:r>
            <a:r>
              <a:rPr lang="de-DE" i="1" dirty="0"/>
              <a:t> </a:t>
            </a:r>
            <a:r>
              <a:rPr lang="de-DE" dirty="0"/>
              <a:t>sein</a:t>
            </a:r>
          </a:p>
          <a:p>
            <a:pPr eaLnBrk="1" hangingPunct="1">
              <a:defRPr/>
            </a:pPr>
            <a:r>
              <a:rPr lang="de-DE" dirty="0"/>
              <a:t> 1 Leistungskurs muss aus der Gruppe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dirty="0"/>
              <a:t>    </a:t>
            </a:r>
            <a:r>
              <a:rPr lang="de-DE" i="1" dirty="0">
                <a:solidFill>
                  <a:schemeClr val="folHlink"/>
                </a:solidFill>
              </a:rPr>
              <a:t>Deutsch, Mathematik, Fremdsprache (ff),    </a:t>
            </a:r>
            <a:br>
              <a:rPr lang="de-DE" i="1" dirty="0">
                <a:solidFill>
                  <a:schemeClr val="folHlink"/>
                </a:solidFill>
              </a:rPr>
            </a:br>
            <a:r>
              <a:rPr lang="de-DE" i="1" dirty="0">
                <a:solidFill>
                  <a:schemeClr val="folHlink"/>
                </a:solidFill>
              </a:rPr>
              <a:t> Naturwissenschaft</a:t>
            </a:r>
            <a:r>
              <a:rPr lang="de-DE" dirty="0"/>
              <a:t>  sein</a:t>
            </a:r>
          </a:p>
          <a:p>
            <a:pPr eaLnBrk="1" hangingPunct="1">
              <a:defRPr/>
            </a:pPr>
            <a:endParaRPr lang="de-DE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8620"/>
            <a:ext cx="936104" cy="91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801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800" i="1" dirty="0"/>
              <a:t>…das(z.B.)geht </a:t>
            </a:r>
            <a:r>
              <a:rPr lang="de-DE" sz="4800" i="1" dirty="0">
                <a:solidFill>
                  <a:srgbClr val="FF0000"/>
                </a:solidFill>
              </a:rPr>
              <a:t>nicht</a:t>
            </a:r>
            <a:r>
              <a:rPr lang="de-DE" sz="4800" i="1" dirty="0"/>
              <a:t>:</a:t>
            </a: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539750" y="3141663"/>
            <a:ext cx="77771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LK Kunst (od. Sport) </a:t>
            </a:r>
          </a:p>
          <a:p>
            <a:pPr>
              <a:lnSpc>
                <a:spcPct val="150000"/>
              </a:lnSpc>
            </a:pPr>
            <a:r>
              <a:rPr lang="de-DE" sz="3600" dirty="0"/>
              <a:t>	+ LK Physik (od. Bi od. </a:t>
            </a:r>
            <a:r>
              <a:rPr lang="de-DE" sz="3600" dirty="0" err="1"/>
              <a:t>Ch</a:t>
            </a:r>
            <a:r>
              <a:rPr lang="de-DE" sz="3600" dirty="0"/>
              <a:t>)</a:t>
            </a:r>
          </a:p>
        </p:txBody>
      </p:sp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539750" y="4941888"/>
            <a:ext cx="77771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2 NW- Abiturfächer (</a:t>
            </a:r>
            <a:r>
              <a:rPr lang="de-DE" sz="3600" dirty="0" err="1"/>
              <a:t>Ph</a:t>
            </a:r>
            <a:r>
              <a:rPr lang="de-DE" sz="3600" dirty="0"/>
              <a:t>, Bi, </a:t>
            </a:r>
            <a:r>
              <a:rPr lang="de-DE" sz="3600" dirty="0" err="1"/>
              <a:t>Ch</a:t>
            </a:r>
            <a:r>
              <a:rPr lang="de-DE" sz="3600" dirty="0"/>
              <a:t>)</a:t>
            </a: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539750" y="1700213"/>
            <a:ext cx="7777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de-DE" sz="3600" dirty="0"/>
              <a:t> LK Kunst (od. </a:t>
            </a:r>
            <a:r>
              <a:rPr lang="de-DE" sz="3600" dirty="0" err="1"/>
              <a:t>Sp</a:t>
            </a:r>
            <a:r>
              <a:rPr lang="de-DE" sz="3600" dirty="0"/>
              <a:t>) + LK Geschichte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1619250" y="260350"/>
            <a:ext cx="4681538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2800" i="1" dirty="0"/>
              <a:t>Belegbeispiel :     </a:t>
            </a:r>
            <a:r>
              <a:rPr lang="de-DE" sz="3200" b="1" i="1" dirty="0"/>
              <a:t>Abitur</a:t>
            </a:r>
          </a:p>
        </p:txBody>
      </p:sp>
      <p:graphicFrame>
        <p:nvGraphicFramePr>
          <p:cNvPr id="16494" name="Group 1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264401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</a:t>
                      </a: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5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Ch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1619672" y="260772"/>
            <a:ext cx="6553200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2800" i="1" dirty="0"/>
              <a:t>Belegbeispiel :  </a:t>
            </a:r>
            <a:r>
              <a:rPr lang="de-DE" sz="3200" b="1" i="1" dirty="0"/>
              <a:t>Abitur + Latinum</a:t>
            </a:r>
          </a:p>
        </p:txBody>
      </p:sp>
      <p:graphicFrame>
        <p:nvGraphicFramePr>
          <p:cNvPr id="16494" name="Group 1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798338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L9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Rel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627538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AbiBac: </a:t>
            </a:r>
            <a:r>
              <a:rPr lang="de-DE" sz="3200" i="1"/>
              <a:t>Abitur+Baccalauréat</a:t>
            </a:r>
            <a:r>
              <a:rPr lang="de-DE" sz="4000" i="1"/>
              <a:t/>
            </a:r>
            <a:br>
              <a:rPr lang="de-DE" sz="4000" i="1"/>
            </a:br>
            <a:r>
              <a:rPr lang="de-DE" sz="4000" i="1"/>
              <a:t>Einführungsphase</a:t>
            </a:r>
          </a:p>
        </p:txBody>
      </p:sp>
      <p:graphicFrame>
        <p:nvGraphicFramePr>
          <p:cNvPr id="115741" name="Group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967635"/>
              </p:ext>
            </p:extLst>
          </p:nvPr>
        </p:nvGraphicFramePr>
        <p:xfrm>
          <a:off x="457200" y="1600200"/>
          <a:ext cx="8229600" cy="5065396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bilingual französisch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Erdkunde bilingual französisch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naturwissenschaftliches Fach (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Bi,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Religion (ersatzweise Philosophie oder weiteres Fach)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Schwerpunkt (eine weitere FS oder NW)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VX Französisch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+ 1 weiteres Vertiefungsfach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6409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35274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 err="1"/>
              <a:t>AbiBac</a:t>
            </a:r>
            <a:r>
              <a:rPr lang="de-DE" sz="4000" i="1" dirty="0"/>
              <a:t/>
            </a:r>
            <a:br>
              <a:rPr lang="de-DE" sz="4000" i="1" dirty="0"/>
            </a:br>
            <a:r>
              <a:rPr lang="de-DE" sz="4000" i="1" dirty="0"/>
              <a:t>in Q1 und Q2 </a:t>
            </a:r>
          </a:p>
        </p:txBody>
      </p:sp>
      <p:graphicFrame>
        <p:nvGraphicFramePr>
          <p:cNvPr id="118841" name="Group 5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75955350"/>
              </p:ext>
            </p:extLst>
          </p:nvPr>
        </p:nvGraphicFramePr>
        <p:xfrm>
          <a:off x="468313" y="1503363"/>
          <a:ext cx="8229600" cy="5076446"/>
        </p:xfrm>
        <a:graphic>
          <a:graphicData uri="http://schemas.openxmlformats.org/drawingml/2006/table">
            <a:tbl>
              <a:tblPr/>
              <a:tblGrid>
                <a:gridCol w="56880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15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    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LK 		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 bzw. Musik </a:t>
                      </a:r>
                      <a:r>
                        <a:rPr kumimoji="0" lang="de-DE" sz="24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</a:t>
                      </a: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 vokalpraktische 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Übungen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1.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in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bilingual französisch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Erdkunde bilingual französisch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3. </a:t>
                      </a:r>
                      <a:r>
                        <a:rPr kumimoji="0" lang="de-D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und/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oder 4. </a:t>
                      </a:r>
                      <a:r>
                        <a:rPr kumimoji="0" lang="de-DE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naturwissenschaftliches Fach 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Schwerpunktfach 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Religion  (oder Philosophie)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 			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9208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975350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</a:t>
            </a:r>
            <a:r>
              <a:rPr lang="de-DE" sz="3200" b="1" i="1" dirty="0"/>
              <a:t>Abitur + </a:t>
            </a:r>
            <a:r>
              <a:rPr lang="de-DE" sz="3200" b="1" i="1" dirty="0" err="1"/>
              <a:t>Bac</a:t>
            </a:r>
            <a:endParaRPr lang="de-DE" sz="3200" b="1" i="1" dirty="0"/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078723"/>
              </p:ext>
            </p:extLst>
          </p:nvPr>
        </p:nvGraphicFramePr>
        <p:xfrm>
          <a:off x="395288" y="908050"/>
          <a:ext cx="8229600" cy="554736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Ch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</a:t>
            </a:r>
            <a:r>
              <a:rPr lang="de-DE" sz="3200" b="1" i="1" dirty="0"/>
              <a:t>Abitur + </a:t>
            </a:r>
            <a:r>
              <a:rPr lang="de-DE" sz="3200" b="1" i="1" dirty="0" err="1"/>
              <a:t>Bac</a:t>
            </a:r>
            <a:r>
              <a:rPr lang="de-DE" sz="3200" b="1" i="1" dirty="0"/>
              <a:t> + Lat.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140078"/>
              </p:ext>
            </p:extLst>
          </p:nvPr>
        </p:nvGraphicFramePr>
        <p:xfrm>
          <a:off x="395288" y="983704"/>
          <a:ext cx="8229600" cy="518160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(35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(37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L9/S 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Rel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676910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IB: </a:t>
            </a:r>
            <a:r>
              <a:rPr lang="de-DE" sz="3200" i="1" dirty="0" err="1"/>
              <a:t>Abitur+Internat.Baccalaureate</a:t>
            </a:r>
            <a:r>
              <a:rPr lang="de-DE" sz="4000" i="1" dirty="0"/>
              <a:t/>
            </a:r>
            <a:br>
              <a:rPr lang="de-DE" sz="4000" i="1" dirty="0"/>
            </a:br>
            <a:r>
              <a:rPr lang="de-DE" sz="4000" i="1" dirty="0"/>
              <a:t>Einführungsphase</a:t>
            </a:r>
          </a:p>
        </p:txBody>
      </p:sp>
      <p:graphicFrame>
        <p:nvGraphicFramePr>
          <p:cNvPr id="119836" name="Group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853115"/>
              </p:ext>
            </p:extLst>
          </p:nvPr>
        </p:nvGraphicFramePr>
        <p:xfrm>
          <a:off x="457200" y="1600200"/>
          <a:ext cx="8229600" cy="5114609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Französisch oder Spanisch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oder Sozialwissenschaften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oder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Biologie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Chemie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 IB (TOK)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 weiteres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VX Englisch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+ 1 weiteres Vertiefungsfach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20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9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26" name="Rectangle 78"/>
          <p:cNvSpPr>
            <a:spLocks noGrp="1" noChangeArrowheads="1"/>
          </p:cNvSpPr>
          <p:nvPr>
            <p:ph type="title"/>
          </p:nvPr>
        </p:nvSpPr>
        <p:spPr>
          <a:xfrm>
            <a:off x="1908175" y="277813"/>
            <a:ext cx="67786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Die Struktur </a:t>
            </a:r>
            <a:br>
              <a:rPr lang="de-DE" sz="4000" i="1"/>
            </a:br>
            <a:r>
              <a:rPr lang="de-DE" sz="4000" i="1"/>
              <a:t>der gymnasialen Oberstufe</a:t>
            </a:r>
          </a:p>
        </p:txBody>
      </p:sp>
      <p:graphicFrame>
        <p:nvGraphicFramePr>
          <p:cNvPr id="104609" name="Group 1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2482493"/>
              </p:ext>
            </p:extLst>
          </p:nvPr>
        </p:nvGraphicFramePr>
        <p:xfrm>
          <a:off x="468313" y="1773238"/>
          <a:ext cx="8229600" cy="3990596"/>
        </p:xfrm>
        <a:graphic>
          <a:graphicData uri="http://schemas.openxmlformats.org/drawingml/2006/table">
            <a:tbl>
              <a:tblPr/>
              <a:tblGrid>
                <a:gridCol w="2243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864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2028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Abiturprüfung in 4 Fächern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2027 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– 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2028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Qualifikationsphase Q2.1 und Q2.2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2026 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– 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2027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Qualifikationsphase Q1.1 und Q1.2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Versetzung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2025 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– 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2026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Einführungsphase  EF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936104" cy="86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3671887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IB</a:t>
            </a:r>
            <a:br>
              <a:rPr lang="de-DE" sz="4000" i="1" dirty="0"/>
            </a:br>
            <a:r>
              <a:rPr lang="de-DE" sz="4000" i="1" dirty="0"/>
              <a:t>in Q1 und Q2 </a:t>
            </a:r>
          </a:p>
        </p:txBody>
      </p:sp>
      <p:graphicFrame>
        <p:nvGraphicFramePr>
          <p:cNvPr id="120877" name="Group 4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17522425"/>
              </p:ext>
            </p:extLst>
          </p:nvPr>
        </p:nvGraphicFramePr>
        <p:xfrm>
          <a:off x="468313" y="1503363"/>
          <a:ext cx="8229600" cy="5184650"/>
        </p:xfrm>
        <a:graphic>
          <a:graphicData uri="http://schemas.openxmlformats.org/drawingml/2006/table">
            <a:tbl>
              <a:tblPr/>
              <a:tblGrid>
                <a:gridCol w="56880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15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        </a:t>
                      </a: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 oder Spanisch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(Weltliteratur)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1.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Abifach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P IconicSymbolsA" pitchFamily="2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 oder Sozialwissenschaften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 	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 oder Biologie oder Chemie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    Q2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weiterer Kurs 	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P IconicSymbolsA" pitchFamily="2" charset="2"/>
                        </a:rPr>
                        <a:t>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     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 IB (TOK)	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Projektkurs Mathematik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in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 					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sym typeface="Wingdings" pitchFamily="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6409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 + Lat.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235652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(35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(35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(33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S(n)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L9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332904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</a:t>
            </a:r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986793"/>
              </p:ext>
            </p:extLst>
          </p:nvPr>
        </p:nvGraphicFramePr>
        <p:xfrm>
          <a:off x="395288" y="908050"/>
          <a:ext cx="8229600" cy="600456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(33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S9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 oder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Ph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767513" cy="4318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i="1" dirty="0"/>
              <a:t>Belegbeispiel :      </a:t>
            </a:r>
            <a:r>
              <a:rPr lang="de-DE" sz="3200" b="1" i="1" dirty="0"/>
              <a:t>Abitur + IB + </a:t>
            </a:r>
            <a:r>
              <a:rPr lang="de-DE" sz="3200" b="1" i="1" dirty="0" err="1"/>
              <a:t>Bac</a:t>
            </a:r>
            <a:endParaRPr lang="de-DE" sz="3200" b="1" i="1" dirty="0"/>
          </a:p>
        </p:txBody>
      </p:sp>
      <p:graphicFrame>
        <p:nvGraphicFramePr>
          <p:cNvPr id="17509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961943"/>
              </p:ext>
            </p:extLst>
          </p:nvPr>
        </p:nvGraphicFramePr>
        <p:xfrm>
          <a:off x="395288" y="908050"/>
          <a:ext cx="8229600" cy="5913120"/>
        </p:xfrm>
        <a:graphic>
          <a:graphicData uri="http://schemas.openxmlformats.org/drawingml/2006/table">
            <a:tbl>
              <a:tblPr/>
              <a:tblGrid>
                <a:gridCol w="1646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Fach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EF (34 WS)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Q1 (34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Q2 (36 WS)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18" charset="0"/>
                        </a:rPr>
                        <a:t>Abi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F5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</a:rPr>
                        <a:t>LK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Ku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Gef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Ekf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ToK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SwZ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Bi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Sp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VX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X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Projektkurs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Constantia" pitchFamily="18" charset="0"/>
                        </a:rPr>
                        <a:t>PX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88913"/>
            <a:ext cx="58324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200" i="1" dirty="0"/>
              <a:t>Exzellenzlabel</a:t>
            </a:r>
            <a:r>
              <a:rPr lang="de-DE" sz="4000" i="1" dirty="0"/>
              <a:t>  </a:t>
            </a:r>
            <a:r>
              <a:rPr lang="de-DE" sz="4000" i="1" dirty="0" err="1"/>
              <a:t>CertiLingua</a:t>
            </a:r>
            <a:endParaRPr lang="de-DE" sz="4000" i="1" dirty="0"/>
          </a:p>
        </p:txBody>
      </p:sp>
      <p:sp>
        <p:nvSpPr>
          <p:cNvPr id="121889" name="Rectangle 33"/>
          <p:cNvSpPr>
            <a:spLocks noChangeArrowheads="1"/>
          </p:cNvSpPr>
          <p:nvPr/>
        </p:nvSpPr>
        <p:spPr bwMode="auto">
          <a:xfrm>
            <a:off x="323528" y="1412776"/>
            <a:ext cx="85693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moderne fortgeführte Fremdsprachen bis zum Abitur im guten Notenbereich</a:t>
            </a: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Teilnahme an einem internationalen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Begegnungsprojekt + Projektarbeit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bilingualer Sachfachunterricht in Q1 od. Q2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(Sozialwissenschaften in englischer Sprache    </a:t>
            </a:r>
            <a:b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+ eine Klausur in Q2)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1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1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8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39211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Vielen Dank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für die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de-DE" sz="6000"/>
              <a:t>Aufmerksamkeit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333375"/>
            <a:ext cx="3476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de-DE" i="1" dirty="0"/>
              <a:t>Kurssystem</a:t>
            </a:r>
          </a:p>
        </p:txBody>
      </p:sp>
      <p:sp>
        <p:nvSpPr>
          <p:cNvPr id="10240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u="sng" dirty="0"/>
              <a:t>Grundkurse (GK)</a:t>
            </a:r>
            <a:r>
              <a:rPr lang="de-DE" dirty="0"/>
              <a:t>, 3-stündig, </a:t>
            </a:r>
          </a:p>
          <a:p>
            <a:pPr eaLnBrk="1" hangingPunct="1">
              <a:defRPr/>
            </a:pPr>
            <a:r>
              <a:rPr lang="de-DE" dirty="0"/>
              <a:t>                              </a:t>
            </a:r>
            <a:r>
              <a:rPr lang="de-DE" dirty="0" smtClean="0"/>
              <a:t>S(n): </a:t>
            </a:r>
            <a:r>
              <a:rPr lang="de-DE" dirty="0"/>
              <a:t>4-stündig</a:t>
            </a:r>
          </a:p>
          <a:p>
            <a:pPr eaLnBrk="1" hangingPunct="1">
              <a:defRPr/>
            </a:pPr>
            <a:r>
              <a:rPr lang="de-DE" u="sng" dirty="0"/>
              <a:t>Leistungskurse </a:t>
            </a:r>
            <a:r>
              <a:rPr lang="de-DE" dirty="0"/>
              <a:t>(LK, ab Q1) 5-stündig</a:t>
            </a:r>
          </a:p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sz="2400" dirty="0"/>
              <a:t>Vertiefungsfächer, 2-stündig, Halbjahr od. Schuljahr</a:t>
            </a:r>
          </a:p>
          <a:p>
            <a:pPr eaLnBrk="1" hangingPunct="1">
              <a:defRPr/>
            </a:pPr>
            <a:r>
              <a:rPr lang="de-DE" sz="2400" dirty="0"/>
              <a:t>Projektkurse, 2-stündig, ab Q1 ganzes Schuljahr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88493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56991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Rahmenbedingungen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569325" cy="4525963"/>
          </a:xfrm>
        </p:spPr>
        <p:txBody>
          <a:bodyPr/>
          <a:lstStyle/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dirty="0"/>
              <a:t>102 Wochenstunden insgesamt in SII </a:t>
            </a:r>
          </a:p>
          <a:p>
            <a:pPr eaLnBrk="1" hangingPunct="1">
              <a:defRPr/>
            </a:pPr>
            <a:r>
              <a:rPr lang="de-DE" dirty="0"/>
              <a:t>32-36 Wochenstunden in jeder Stufe</a:t>
            </a:r>
          </a:p>
          <a:p>
            <a:pPr eaLnBrk="1" hangingPunct="1">
              <a:defRPr/>
            </a:pPr>
            <a:endParaRPr lang="de-DE" dirty="0"/>
          </a:p>
          <a:p>
            <a:pPr eaLnBrk="1" hangingPunct="1">
              <a:defRPr/>
            </a:pPr>
            <a:r>
              <a:rPr lang="de-DE" dirty="0"/>
              <a:t>EF:  	   10 GK  +  2 Vertiefungsfächer</a:t>
            </a:r>
          </a:p>
          <a:p>
            <a:pPr eaLnBrk="1" hangingPunct="1">
              <a:defRPr/>
            </a:pPr>
            <a:r>
              <a:rPr lang="de-DE" dirty="0"/>
              <a:t>Q1 - Q2:   2 LK +  8 </a:t>
            </a:r>
            <a:r>
              <a:rPr lang="de-DE" dirty="0" smtClean="0"/>
              <a:t>GK</a:t>
            </a:r>
          </a:p>
          <a:p>
            <a:pPr eaLnBrk="1" hangingPunct="1">
              <a:defRPr/>
            </a:pPr>
            <a:r>
              <a:rPr lang="de-DE" dirty="0"/>
              <a:t> </a:t>
            </a:r>
            <a:r>
              <a:rPr lang="de-DE" dirty="0" smtClean="0"/>
              <a:t>                Projektkurs</a:t>
            </a:r>
            <a:endParaRPr lang="de-DE" dirty="0"/>
          </a:p>
        </p:txBody>
      </p:sp>
      <p:sp>
        <p:nvSpPr>
          <p:cNvPr id="6149" name="Line 16"/>
          <p:cNvSpPr>
            <a:spLocks noChangeShapeType="1"/>
          </p:cNvSpPr>
          <p:nvPr/>
        </p:nvSpPr>
        <p:spPr bwMode="auto">
          <a:xfrm>
            <a:off x="395288" y="3644900"/>
            <a:ext cx="82804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936104" cy="93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Grp="1" noChangeArrowheads="1"/>
          </p:cNvSpPr>
          <p:nvPr>
            <p:ph type="title"/>
          </p:nvPr>
        </p:nvSpPr>
        <p:spPr>
          <a:xfrm>
            <a:off x="1908175" y="260350"/>
            <a:ext cx="548322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/>
              <a:t>Aufgabenfelder und                       </a:t>
            </a:r>
            <a:br>
              <a:rPr lang="de-DE" sz="4000" i="1"/>
            </a:br>
            <a:r>
              <a:rPr lang="de-DE" sz="4000" i="1"/>
              <a:t>Fächer</a:t>
            </a:r>
          </a:p>
        </p:txBody>
      </p:sp>
      <p:graphicFrame>
        <p:nvGraphicFramePr>
          <p:cNvPr id="97332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437468"/>
              </p:ext>
            </p:extLst>
          </p:nvPr>
        </p:nvGraphicFramePr>
        <p:xfrm>
          <a:off x="457200" y="1600200"/>
          <a:ext cx="8507413" cy="5010912"/>
        </p:xfrm>
        <a:graphic>
          <a:graphicData uri="http://schemas.openxmlformats.org/drawingml/2006/table">
            <a:tbl>
              <a:tblPr/>
              <a:tblGrid>
                <a:gridCol w="8507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 Sprachlich-literarisch-künstlerisches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Englisch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Französisch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Spanisch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(ab Kl. 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9)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Spanisch S(n), Lateinisch (ab Kl. 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9),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Musik, Literatur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 Gesellschaftswissenschaftliches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Geschichte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Geschichte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bil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franz., Erdkunde,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Erdkunde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bil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franz., Erziehungswissenschaften,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Philosophie, Sozialwissenschaften (nur Q2)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 Mathematisch-naturwissenschaftliches 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Physik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Biologie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Chemie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Religion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99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087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Besondere Regelungen (1)</a:t>
            </a:r>
          </a:p>
        </p:txBody>
      </p:sp>
      <p:sp>
        <p:nvSpPr>
          <p:cNvPr id="110624" name="Rectangle 32"/>
          <p:cNvSpPr>
            <a:spLocks noChangeArrowheads="1"/>
          </p:cNvSpPr>
          <p:nvPr/>
        </p:nvSpPr>
        <p:spPr bwMode="auto">
          <a:xfrm>
            <a:off x="468313" y="1412875"/>
            <a:ext cx="84248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Geschichte: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in Q1 oder Q2 (ZK)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Wahl von 2 Fächern aus: 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Ge,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Ek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Pl</a:t>
            </a:r>
            <a:r>
              <a:rPr lang="de-DE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de-DE" sz="28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</a:t>
            </a: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de-DE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Ek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oder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oder 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Ge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de-DE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Pl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Religion: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Religion </a:t>
            </a:r>
            <a:r>
              <a:rPr lang="de-DE" sz="28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oder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Philosophie oder weiteres Ersatzfach in Q1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Sozialwissenschaften: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Halbjahre Pflichtbelegung in Q2 (ZK)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6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06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33375"/>
            <a:ext cx="5708650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i="1"/>
              <a:t>Fächerwahl in der EF</a:t>
            </a:r>
          </a:p>
        </p:txBody>
      </p:sp>
      <p:graphicFrame>
        <p:nvGraphicFramePr>
          <p:cNvPr id="103464" name="Group 4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99058608"/>
              </p:ext>
            </p:extLst>
          </p:nvPr>
        </p:nvGraphicFramePr>
        <p:xfrm>
          <a:off x="468313" y="1449388"/>
          <a:ext cx="8229600" cy="4977448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Deutsch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eine aus der SI fortgeführte Fremdsprache (E, F, S, 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Kunst </a:t>
                      </a:r>
                      <a:r>
                        <a:rPr kumimoji="0" lang="de-DE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Musik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gesellschaftswissenschaftliches Fach (Ge,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Ek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</a:t>
                      </a: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Pa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 naturwissenschaftliches Fach (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Bi,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Ch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Religion (ersatzweise Philosophie oder weiteres Ersatzfach)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Schwerpunkt: eine weitere moderne Fremdsprache  </a:t>
                      </a:r>
                      <a:r>
                        <a:rPr kumimoji="0" lang="de-DE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eine weitere Naturwissenschaft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 weiteres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2 Vertiefungsfächer  (D, E, F, </a:t>
                      </a: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S9, </a:t>
                      </a: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208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08738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Besondere Regelungen (2)</a:t>
            </a:r>
          </a:p>
        </p:txBody>
      </p:sp>
      <p:sp>
        <p:nvSpPr>
          <p:cNvPr id="110624" name="Rectangle 32"/>
          <p:cNvSpPr>
            <a:spLocks noChangeArrowheads="1"/>
          </p:cNvSpPr>
          <p:nvPr/>
        </p:nvSpPr>
        <p:spPr bwMode="auto">
          <a:xfrm>
            <a:off x="468313" y="1412875"/>
            <a:ext cx="84248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sz="3200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Vertiefungsfach </a:t>
            </a:r>
            <a:r>
              <a:rPr lang="de-DE" sz="32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Französisch</a:t>
            </a: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Verpflichtend für alle, die planen, ab Q1 den </a:t>
            </a:r>
            <a:r>
              <a:rPr lang="de-DE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Leistungskurs Französisch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zu wählen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de-DE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Vertiefungsfach </a:t>
            </a:r>
            <a:r>
              <a:rPr lang="de-DE" sz="32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Englisch</a:t>
            </a:r>
            <a:r>
              <a:rPr lang="de-DE" sz="32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Verpflichtend für alle, die das </a:t>
            </a:r>
            <a:r>
              <a:rPr lang="de-DE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IB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als Zusatzqualifikation anstreben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864096" cy="86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6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06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480175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4000" i="1" dirty="0"/>
              <a:t>Fortführung der Fächer</a:t>
            </a:r>
            <a:br>
              <a:rPr lang="de-DE" sz="4000" i="1" dirty="0"/>
            </a:br>
            <a:r>
              <a:rPr lang="de-DE" sz="4000" i="1" dirty="0"/>
              <a:t>in Q1 und Q2 (LK oder GK)</a:t>
            </a:r>
          </a:p>
        </p:txBody>
      </p:sp>
      <p:graphicFrame>
        <p:nvGraphicFramePr>
          <p:cNvPr id="108785" name="Group 2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08520318"/>
              </p:ext>
            </p:extLst>
          </p:nvPr>
        </p:nvGraphicFramePr>
        <p:xfrm>
          <a:off x="468313" y="1503363"/>
          <a:ext cx="8229600" cy="5184650"/>
        </p:xfrm>
        <a:graphic>
          <a:graphicData uri="http://schemas.openxmlformats.org/drawingml/2006/table">
            <a:tbl>
              <a:tblPr/>
              <a:tblGrid>
                <a:gridCol w="6840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90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Deutsch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eine Fremdsprache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Kunst bzw. Musik </a:t>
                      </a:r>
                      <a:r>
                        <a:rPr kumimoji="0" lang="de-DE" sz="24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oder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Literatur bzw. vokalpraktische </a:t>
                      </a: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Übungen (Q2)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in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gesellschaftswissenschaftliche Fach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Mathematik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naturwissenschaftliches Fach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das Schwerpunktfach(weitere FS oder NW)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  <a:endParaRPr kumimoji="0" lang="de-DE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Religion (oder Philosophie oder </a:t>
                      </a: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weiteres Fach)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sym typeface="Wingdings" pitchFamily="2" charset="2"/>
                        </a:rPr>
                        <a:t>  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32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Ein weiteres Fach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9361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leine Wasserwellen">
  <a:themeElements>
    <a:clrScheme name="Kleine Wasserwellen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Kleine Wasserwell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leine Wasserwellen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leine Wasserwellen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leine Wasserwellen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0</TotalTime>
  <Words>1329</Words>
  <Application>Microsoft Office PowerPoint</Application>
  <PresentationFormat>Bildschirmpräsentation (4:3)</PresentationFormat>
  <Paragraphs>661</Paragraphs>
  <Slides>25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Kleine Wasserwellen</vt:lpstr>
      <vt:lpstr>Informationsveranstaltung  zur Schullaufbahnplanung  in der gymnasialen Oberstufe</vt:lpstr>
      <vt:lpstr>Die Struktur  der gymnasialen Oberstufe</vt:lpstr>
      <vt:lpstr>Kurssystem</vt:lpstr>
      <vt:lpstr>Rahmenbedingungen</vt:lpstr>
      <vt:lpstr>Aufgabenfelder und                        Fächer</vt:lpstr>
      <vt:lpstr>Besondere Regelungen (1)</vt:lpstr>
      <vt:lpstr>Fächerwahl in der EF</vt:lpstr>
      <vt:lpstr>Besondere Regelungen (2)</vt:lpstr>
      <vt:lpstr>Fortführung der Fächer in Q1 und Q2 (LK oder GK)</vt:lpstr>
      <vt:lpstr>Schriftliche Fächer: Klausuren</vt:lpstr>
      <vt:lpstr>Wahl der Abiturfächer</vt:lpstr>
      <vt:lpstr>…das(z.B.)geht nicht:</vt:lpstr>
      <vt:lpstr>Belegbeispiel :     Abitur</vt:lpstr>
      <vt:lpstr>Belegbeispiel :  Abitur + Latinum</vt:lpstr>
      <vt:lpstr>AbiBac: Abitur+Baccalauréat Einführungsphase</vt:lpstr>
      <vt:lpstr>AbiBac in Q1 und Q2 </vt:lpstr>
      <vt:lpstr>Belegbeispiel : Abitur + Bac</vt:lpstr>
      <vt:lpstr>Belegbeispiel : Abitur + Bac + Lat.</vt:lpstr>
      <vt:lpstr>IB: Abitur+Internat.Baccalaureate Einführungsphase</vt:lpstr>
      <vt:lpstr>IB in Q1 und Q2 </vt:lpstr>
      <vt:lpstr>Belegbeispiel :      Abitur + IB + Lat.</vt:lpstr>
      <vt:lpstr>Belegbeispiel :      Abitur + IB</vt:lpstr>
      <vt:lpstr>Belegbeispiel :      Abitur + IB + Bac</vt:lpstr>
      <vt:lpstr>Exzellenzlabel  CertiLingua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Hartmut Martin</dc:creator>
  <cp:lastModifiedBy>ralf</cp:lastModifiedBy>
  <cp:revision>154</cp:revision>
  <dcterms:created xsi:type="dcterms:W3CDTF">2010-02-15T16:05:23Z</dcterms:created>
  <dcterms:modified xsi:type="dcterms:W3CDTF">2022-06-23T04:21:36Z</dcterms:modified>
</cp:coreProperties>
</file>