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9"/>
  </p:notesMasterIdLst>
  <p:sldIdLst>
    <p:sldId id="256" r:id="rId2"/>
    <p:sldId id="266" r:id="rId3"/>
    <p:sldId id="277" r:id="rId4"/>
    <p:sldId id="280" r:id="rId5"/>
    <p:sldId id="281" r:id="rId6"/>
    <p:sldId id="282" r:id="rId7"/>
    <p:sldId id="278" r:id="rId8"/>
    <p:sldId id="279" r:id="rId9"/>
    <p:sldId id="287" r:id="rId10"/>
    <p:sldId id="271" r:id="rId11"/>
    <p:sldId id="270" r:id="rId12"/>
    <p:sldId id="283" r:id="rId13"/>
    <p:sldId id="284" r:id="rId14"/>
    <p:sldId id="285" r:id="rId15"/>
    <p:sldId id="286" r:id="rId16"/>
    <p:sldId id="268" r:id="rId17"/>
    <p:sldId id="269" r:id="rId18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477" autoAdjust="0"/>
  </p:normalViewPr>
  <p:slideViewPr>
    <p:cSldViewPr>
      <p:cViewPr varScale="1">
        <p:scale>
          <a:sx n="74" d="100"/>
          <a:sy n="74" d="100"/>
        </p:scale>
        <p:origin x="-189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778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2D0FCF-8427-4EA4-BC0E-B4656560185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35811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2986E1-159C-49C9-8120-7F8676BBB825}" type="slidenum">
              <a:rPr lang="de-DE"/>
              <a:pPr/>
              <a:t>10</a:t>
            </a:fld>
            <a:endParaRPr lang="de-DE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Durchschnittsnote: 2,3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2986E1-159C-49C9-8120-7F8676BBB825}" type="slidenum">
              <a:rPr lang="de-DE"/>
              <a:pPr/>
              <a:t>12</a:t>
            </a:fld>
            <a:endParaRPr lang="de-DE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Durchschnittsnote: 2,3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2986E1-159C-49C9-8120-7F8676BBB825}" type="slidenum">
              <a:rPr lang="de-DE"/>
              <a:pPr/>
              <a:t>13</a:t>
            </a:fld>
            <a:endParaRPr lang="de-DE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Durchschnittsnote: 2,3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2986E1-159C-49C9-8120-7F8676BBB825}" type="slidenum">
              <a:rPr lang="de-DE"/>
              <a:pPr/>
              <a:t>14</a:t>
            </a:fld>
            <a:endParaRPr lang="de-DE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Durchschnittsnote: 2,3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2986E1-159C-49C9-8120-7F8676BBB825}" type="slidenum">
              <a:rPr lang="de-DE"/>
              <a:pPr/>
              <a:t>15</a:t>
            </a:fld>
            <a:endParaRPr lang="de-DE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Durchschnittsnote: 2,3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7587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de-DE" sz="2400">
                <a:latin typeface="Times New Roman" pitchFamily="18" charset="0"/>
              </a:endParaRPr>
            </a:p>
          </p:txBody>
        </p:sp>
        <p:sp>
          <p:nvSpPr>
            <p:cNvPr id="67588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sz="2400">
                <a:latin typeface="Times New Roman" pitchFamily="18" charset="0"/>
              </a:endParaRPr>
            </a:p>
          </p:txBody>
        </p:sp>
        <p:grpSp>
          <p:nvGrpSpPr>
            <p:cNvPr id="67589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67590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>
                  <a:latin typeface="Times New Roman" pitchFamily="18" charset="0"/>
                </a:endParaRPr>
              </a:p>
            </p:txBody>
          </p:sp>
          <p:sp>
            <p:nvSpPr>
              <p:cNvPr id="67591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>
                  <a:latin typeface="Times New Roman" pitchFamily="18" charset="0"/>
                </a:endParaRPr>
              </a:p>
            </p:txBody>
          </p:sp>
          <p:sp>
            <p:nvSpPr>
              <p:cNvPr id="67592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>
                  <a:latin typeface="Times New Roman" pitchFamily="18" charset="0"/>
                </a:endParaRPr>
              </a:p>
            </p:txBody>
          </p:sp>
          <p:sp>
            <p:nvSpPr>
              <p:cNvPr id="67593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>
                  <a:latin typeface="Times New Roman" pitchFamily="18" charset="0"/>
                </a:endParaRPr>
              </a:p>
            </p:txBody>
          </p:sp>
          <p:sp>
            <p:nvSpPr>
              <p:cNvPr id="67594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>
                  <a:latin typeface="Times New Roman" pitchFamily="18" charset="0"/>
                </a:endParaRPr>
              </a:p>
            </p:txBody>
          </p:sp>
          <p:sp>
            <p:nvSpPr>
              <p:cNvPr id="67595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>
                  <a:latin typeface="Times New Roman" pitchFamily="18" charset="0"/>
                </a:endParaRPr>
              </a:p>
            </p:txBody>
          </p:sp>
          <p:sp>
            <p:nvSpPr>
              <p:cNvPr id="67596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>
                  <a:latin typeface="Times New Roman" pitchFamily="18" charset="0"/>
                </a:endParaRPr>
              </a:p>
            </p:txBody>
          </p:sp>
          <p:sp>
            <p:nvSpPr>
              <p:cNvPr id="67597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>
                  <a:latin typeface="Times New Roman" pitchFamily="18" charset="0"/>
                </a:endParaRPr>
              </a:p>
            </p:txBody>
          </p:sp>
          <p:sp>
            <p:nvSpPr>
              <p:cNvPr id="67598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>
                  <a:latin typeface="Times New Roman" pitchFamily="18" charset="0"/>
                </a:endParaRPr>
              </a:p>
            </p:txBody>
          </p:sp>
          <p:sp>
            <p:nvSpPr>
              <p:cNvPr id="67599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6760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7601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7602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0CB09B4-9734-48C5-9B0E-DD92321D9A7D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6760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6760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7D736E-183D-42B3-BEFB-2F65C8F26DB2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D7752B0-2746-4CFB-9CB3-91FB71D22FA3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AE2CC47-7382-44EC-9311-8ECFD209D1EF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DD0D8E-722E-444A-8EBE-73B731E008F0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11F851-523C-4899-A407-7E8F50EF0E38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73DD11-E0A6-4DE8-86EB-0A038F045DF2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758A2D6-3C3C-431F-B889-4AD6549B0EEA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6C8E27-A500-4ACE-8EAE-31AB141E83A0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B2F47F-6C07-473C-A41C-DA0AAEBEC853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F04D14-DE70-49B9-AA52-8B9F7EEDB5B2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71AFE2-CCF4-4A15-B397-64D84854FF7C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de-DE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08F7DB96-CD60-4413-A215-8C7363021155}" type="slidenum">
              <a:rPr lang="de-DE"/>
              <a:pPr/>
              <a:t>‹Nr.›</a:t>
            </a:fld>
            <a:endParaRPr lang="de-DE"/>
          </a:p>
        </p:txBody>
      </p:sp>
      <p:grpSp>
        <p:nvGrpSpPr>
          <p:cNvPr id="6656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6656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de-DE" sz="2400">
                <a:latin typeface="Times New Roman" pitchFamily="18" charset="0"/>
              </a:endParaRPr>
            </a:p>
          </p:txBody>
        </p:sp>
        <p:sp>
          <p:nvSpPr>
            <p:cNvPr id="66566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sz="2400">
                <a:latin typeface="Times New Roman" pitchFamily="18" charset="0"/>
              </a:endParaRPr>
            </a:p>
          </p:txBody>
        </p:sp>
        <p:sp>
          <p:nvSpPr>
            <p:cNvPr id="66567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hlink"/>
                </a:solidFill>
              </a:endParaRPr>
            </a:p>
          </p:txBody>
        </p:sp>
        <p:sp>
          <p:nvSpPr>
            <p:cNvPr id="66568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hlink"/>
                </a:solidFill>
              </a:endParaRPr>
            </a:p>
          </p:txBody>
        </p:sp>
        <p:sp>
          <p:nvSpPr>
            <p:cNvPr id="66569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accent2"/>
                </a:solidFill>
              </a:endParaRPr>
            </a:p>
          </p:txBody>
        </p:sp>
        <p:sp>
          <p:nvSpPr>
            <p:cNvPr id="66570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hlink"/>
                </a:solidFill>
              </a:endParaRPr>
            </a:p>
          </p:txBody>
        </p:sp>
        <p:sp>
          <p:nvSpPr>
            <p:cNvPr id="66571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sz="2400">
                <a:latin typeface="Times New Roman" pitchFamily="18" charset="0"/>
              </a:endParaRPr>
            </a:p>
          </p:txBody>
        </p:sp>
        <p:sp>
          <p:nvSpPr>
            <p:cNvPr id="6657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accent2"/>
                </a:solidFill>
              </a:endParaRPr>
            </a:p>
          </p:txBody>
        </p:sp>
        <p:sp>
          <p:nvSpPr>
            <p:cNvPr id="66573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>
                <a:solidFill>
                  <a:schemeClr val="accent2"/>
                </a:solidFill>
              </a:endParaRPr>
            </a:p>
          </p:txBody>
        </p:sp>
      </p:grpSp>
      <p:sp>
        <p:nvSpPr>
          <p:cNvPr id="6657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665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657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39975" y="1700213"/>
            <a:ext cx="6481763" cy="1470025"/>
          </a:xfrm>
        </p:spPr>
        <p:txBody>
          <a:bodyPr/>
          <a:lstStyle/>
          <a:p>
            <a:r>
              <a:rPr lang="de-DE" sz="3800" dirty="0"/>
              <a:t>    Informationsveranstaltung </a:t>
            </a:r>
            <a:br>
              <a:rPr lang="de-DE" sz="3800" dirty="0"/>
            </a:br>
            <a:r>
              <a:rPr lang="de-DE" sz="3800" dirty="0"/>
              <a:t>für die </a:t>
            </a:r>
            <a:r>
              <a:rPr lang="de-DE" sz="3800" b="1" dirty="0"/>
              <a:t>JST </a:t>
            </a:r>
            <a:r>
              <a:rPr lang="de-DE" sz="3800" b="1" dirty="0" smtClean="0"/>
              <a:t>Q2</a:t>
            </a:r>
            <a:endParaRPr lang="de-DE" sz="38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16013" y="4292600"/>
            <a:ext cx="7200900" cy="1584325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de-DE" dirty="0" smtClean="0"/>
              <a:t> Die </a:t>
            </a:r>
            <a:r>
              <a:rPr lang="de-DE" dirty="0"/>
              <a:t>Zulassung zur Abiturprüfung</a:t>
            </a:r>
          </a:p>
          <a:p>
            <a:pPr>
              <a:buFont typeface="Wingdings" pitchFamily="2" charset="2"/>
              <a:buChar char="n"/>
            </a:pPr>
            <a:r>
              <a:rPr lang="de-DE" dirty="0" smtClean="0"/>
              <a:t> Das </a:t>
            </a:r>
            <a:r>
              <a:rPr lang="de-DE" dirty="0"/>
              <a:t>Verfahren der Abiturprüfung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1152525"/>
          </a:xfrm>
        </p:spPr>
        <p:txBody>
          <a:bodyPr/>
          <a:lstStyle/>
          <a:p>
            <a:r>
              <a:rPr lang="de-DE" sz="4000" i="1" dirty="0">
                <a:solidFill>
                  <a:schemeClr val="accent1">
                    <a:lumMod val="50000"/>
                  </a:schemeClr>
                </a:solidFill>
              </a:rPr>
              <a:t>Abiturbereich</a:t>
            </a:r>
            <a:r>
              <a:rPr lang="de-DE" sz="4000" dirty="0"/>
              <a:t>   </a:t>
            </a:r>
            <a:r>
              <a:rPr lang="de-DE" sz="4000" dirty="0" smtClean="0"/>
              <a:t>   </a:t>
            </a:r>
            <a:r>
              <a:rPr lang="de-DE" sz="2400" i="1" dirty="0" smtClean="0"/>
              <a:t>1.Beispiel</a:t>
            </a:r>
            <a:r>
              <a:rPr lang="de-DE" sz="2400" i="1" dirty="0"/>
              <a:t>: </a:t>
            </a:r>
            <a:r>
              <a:rPr lang="de-DE" sz="2400" i="1" dirty="0" smtClean="0"/>
              <a:t>  Ein „Normalfall“</a:t>
            </a:r>
            <a:endParaRPr lang="de-DE" sz="2400" i="1" dirty="0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539750" y="2420938"/>
            <a:ext cx="8135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graphicFrame>
        <p:nvGraphicFramePr>
          <p:cNvPr id="75973" name="Group 19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0770036"/>
              </p:ext>
            </p:extLst>
          </p:nvPr>
        </p:nvGraphicFramePr>
        <p:xfrm>
          <a:off x="1331640" y="1628800"/>
          <a:ext cx="5256410" cy="5227061"/>
        </p:xfrm>
        <a:graphic>
          <a:graphicData uri="http://schemas.openxmlformats.org/drawingml/2006/table">
            <a:tbl>
              <a:tblPr/>
              <a:tblGrid>
                <a:gridCol w="758825"/>
                <a:gridCol w="1112614"/>
                <a:gridCol w="792088"/>
                <a:gridCol w="864096"/>
                <a:gridCol w="865187"/>
                <a:gridCol w="863600"/>
              </a:tblGrid>
              <a:tr h="38338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Abi-Fach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Ø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Q1.1-Q2.2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Prüfung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Mündl</a:t>
                      </a: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Prüfung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83382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Einf.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Fünff</a:t>
                      </a: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8,75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9,25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10,25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777875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Zwischenstand Abiturbereich         </a:t>
                      </a:r>
                      <a:r>
                        <a:rPr kumimoji="0" lang="de-DE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631565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NC-Option                         14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5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i="1" dirty="0">
                <a:solidFill>
                  <a:schemeClr val="accent1">
                    <a:lumMod val="50000"/>
                  </a:schemeClr>
                </a:solidFill>
              </a:rPr>
              <a:t>Mündliche Prüfung 1.- 3. Abiturfach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420938"/>
            <a:ext cx="8567737" cy="3167062"/>
          </a:xfrm>
        </p:spPr>
        <p:txBody>
          <a:bodyPr/>
          <a:lstStyle/>
          <a:p>
            <a:r>
              <a:rPr lang="de-DE" dirty="0" err="1" smtClean="0"/>
              <a:t>Bestehensprüfung</a:t>
            </a:r>
            <a:r>
              <a:rPr lang="de-DE" dirty="0"/>
              <a:t>:	</a:t>
            </a:r>
            <a:r>
              <a:rPr lang="de-DE" dirty="0" smtClean="0"/>
              <a:t>Abiturbereich </a:t>
            </a:r>
            <a:r>
              <a:rPr lang="de-DE" dirty="0"/>
              <a:t>&lt; 100P</a:t>
            </a:r>
          </a:p>
          <a:p>
            <a:pPr>
              <a:buFont typeface="Wingdings" pitchFamily="2" charset="2"/>
              <a:buNone/>
            </a:pPr>
            <a:r>
              <a:rPr lang="de-DE" dirty="0"/>
              <a:t>						2 x 25 </a:t>
            </a:r>
            <a:r>
              <a:rPr lang="de-DE" dirty="0" smtClean="0"/>
              <a:t>Pkt. </a:t>
            </a:r>
            <a:r>
              <a:rPr lang="de-DE" dirty="0"/>
              <a:t>– </a:t>
            </a:r>
            <a:r>
              <a:rPr lang="de-DE" dirty="0" smtClean="0"/>
              <a:t>Regel        </a:t>
            </a:r>
          </a:p>
          <a:p>
            <a:pPr>
              <a:buFont typeface="Wingdings" pitchFamily="2" charset="2"/>
              <a:buNone/>
            </a:pPr>
            <a:r>
              <a:rPr lang="de-DE" dirty="0" smtClean="0"/>
              <a:t>                                        mindestens ein LK</a:t>
            </a:r>
          </a:p>
          <a:p>
            <a:r>
              <a:rPr lang="de-DE" dirty="0" smtClean="0"/>
              <a:t>Freiwillige </a:t>
            </a:r>
            <a:r>
              <a:rPr lang="de-DE" dirty="0"/>
              <a:t>Meldung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4136833" y="29745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1152525"/>
          </a:xfrm>
        </p:spPr>
        <p:txBody>
          <a:bodyPr/>
          <a:lstStyle/>
          <a:p>
            <a:r>
              <a:rPr lang="de-DE" sz="4000" i="1" dirty="0">
                <a:solidFill>
                  <a:schemeClr val="accent1">
                    <a:lumMod val="50000"/>
                  </a:schemeClr>
                </a:solidFill>
              </a:rPr>
              <a:t>Abiturbereich</a:t>
            </a:r>
            <a:r>
              <a:rPr lang="de-DE" sz="4000" dirty="0"/>
              <a:t>   </a:t>
            </a:r>
            <a:r>
              <a:rPr lang="de-DE" sz="4000" dirty="0" smtClean="0"/>
              <a:t>    </a:t>
            </a:r>
            <a:r>
              <a:rPr lang="de-DE" sz="2400" i="1" dirty="0" smtClean="0"/>
              <a:t>2.Beispiel:  </a:t>
            </a:r>
            <a:r>
              <a:rPr lang="de-DE" sz="2400" i="1" strike="sngStrike" dirty="0" smtClean="0"/>
              <a:t>Abweichung</a:t>
            </a:r>
            <a:r>
              <a:rPr lang="de-DE" sz="2400" i="1" dirty="0" smtClean="0"/>
              <a:t>     </a:t>
            </a:r>
            <a:endParaRPr lang="de-DE" sz="2400" i="1" dirty="0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539750" y="2420938"/>
            <a:ext cx="8135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graphicFrame>
        <p:nvGraphicFramePr>
          <p:cNvPr id="75973" name="Group 19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8838323"/>
              </p:ext>
            </p:extLst>
          </p:nvPr>
        </p:nvGraphicFramePr>
        <p:xfrm>
          <a:off x="1331640" y="1628800"/>
          <a:ext cx="5256410" cy="5227061"/>
        </p:xfrm>
        <a:graphic>
          <a:graphicData uri="http://schemas.openxmlformats.org/drawingml/2006/table">
            <a:tbl>
              <a:tblPr/>
              <a:tblGrid>
                <a:gridCol w="758825"/>
                <a:gridCol w="1112614"/>
                <a:gridCol w="792088"/>
                <a:gridCol w="864096"/>
                <a:gridCol w="865187"/>
                <a:gridCol w="863600"/>
              </a:tblGrid>
              <a:tr h="38338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Abi-Fach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Ø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Q1.1-Q2.2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Prüfung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Mündl</a:t>
                      </a: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Prüfung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83382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Einf.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Fünff</a:t>
                      </a: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7,5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8,25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6,00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</a:t>
                      </a: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777875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Zwischenstand Abiturbereich         </a:t>
                      </a:r>
                      <a:r>
                        <a:rPr kumimoji="0" lang="de-DE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631565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NC-Option                         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5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1152525"/>
          </a:xfrm>
        </p:spPr>
        <p:txBody>
          <a:bodyPr/>
          <a:lstStyle/>
          <a:p>
            <a:r>
              <a:rPr lang="de-DE" sz="4000" i="1" dirty="0">
                <a:solidFill>
                  <a:schemeClr val="accent1">
                    <a:lumMod val="50000"/>
                  </a:schemeClr>
                </a:solidFill>
              </a:rPr>
              <a:t>Abiturbereich</a:t>
            </a:r>
            <a:r>
              <a:rPr lang="de-DE" sz="4000" dirty="0"/>
              <a:t>   </a:t>
            </a:r>
            <a:r>
              <a:rPr lang="de-DE" sz="4000" dirty="0" smtClean="0"/>
              <a:t> </a:t>
            </a:r>
            <a:r>
              <a:rPr lang="de-DE" sz="2400" i="1" dirty="0" smtClean="0"/>
              <a:t>3.Beispiel</a:t>
            </a:r>
            <a:r>
              <a:rPr lang="de-DE" sz="2400" i="1" dirty="0"/>
              <a:t>:   </a:t>
            </a:r>
            <a:r>
              <a:rPr lang="de-DE" sz="2400" i="1" dirty="0" smtClean="0"/>
              <a:t>…durchgefallen</a:t>
            </a:r>
            <a:endParaRPr lang="de-DE" sz="2400" i="1" dirty="0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539750" y="2420938"/>
            <a:ext cx="8135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graphicFrame>
        <p:nvGraphicFramePr>
          <p:cNvPr id="75973" name="Group 19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3251138"/>
              </p:ext>
            </p:extLst>
          </p:nvPr>
        </p:nvGraphicFramePr>
        <p:xfrm>
          <a:off x="1331640" y="1628800"/>
          <a:ext cx="4392314" cy="5662296"/>
        </p:xfrm>
        <a:graphic>
          <a:graphicData uri="http://schemas.openxmlformats.org/drawingml/2006/table">
            <a:tbl>
              <a:tblPr/>
              <a:tblGrid>
                <a:gridCol w="758825"/>
                <a:gridCol w="1112614"/>
                <a:gridCol w="792088"/>
                <a:gridCol w="865187"/>
                <a:gridCol w="863600"/>
              </a:tblGrid>
              <a:tr h="38338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Abi-Fach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Ø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Q1.1-Q2.2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Prüfung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Mündl</a:t>
                      </a: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Prüfung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83382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Einf.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4,0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Ku</a:t>
                      </a:r>
                      <a:endParaRPr kumimoji="0" lang="de-DE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7,00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7,25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</a:t>
                      </a: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77787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Zwischenstand Abiturbereich           </a:t>
                      </a:r>
                      <a:r>
                        <a:rPr kumimoji="0" lang="de-DE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63156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NC-Option                         9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5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1152525"/>
          </a:xfrm>
        </p:spPr>
        <p:txBody>
          <a:bodyPr/>
          <a:lstStyle/>
          <a:p>
            <a:r>
              <a:rPr lang="de-DE" sz="4000" i="1" dirty="0">
                <a:solidFill>
                  <a:schemeClr val="accent1">
                    <a:lumMod val="50000"/>
                  </a:schemeClr>
                </a:solidFill>
              </a:rPr>
              <a:t>Abiturbereich</a:t>
            </a:r>
            <a:r>
              <a:rPr lang="de-DE" sz="4000" dirty="0"/>
              <a:t>   </a:t>
            </a:r>
            <a:r>
              <a:rPr lang="de-DE" sz="4000" dirty="0" smtClean="0"/>
              <a:t> </a:t>
            </a:r>
            <a:r>
              <a:rPr lang="de-DE" sz="2400" i="1" dirty="0" smtClean="0"/>
              <a:t>4.Beispiel:   Auch durchgefallen!     </a:t>
            </a:r>
            <a:endParaRPr lang="de-DE" sz="2400" i="1" dirty="0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539750" y="2420938"/>
            <a:ext cx="8135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graphicFrame>
        <p:nvGraphicFramePr>
          <p:cNvPr id="75973" name="Group 19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9547096"/>
              </p:ext>
            </p:extLst>
          </p:nvPr>
        </p:nvGraphicFramePr>
        <p:xfrm>
          <a:off x="1331640" y="1628800"/>
          <a:ext cx="5256410" cy="5227061"/>
        </p:xfrm>
        <a:graphic>
          <a:graphicData uri="http://schemas.openxmlformats.org/drawingml/2006/table">
            <a:tbl>
              <a:tblPr/>
              <a:tblGrid>
                <a:gridCol w="758825"/>
                <a:gridCol w="1112614"/>
                <a:gridCol w="792088"/>
                <a:gridCol w="864096"/>
                <a:gridCol w="865187"/>
                <a:gridCol w="863600"/>
              </a:tblGrid>
              <a:tr h="38338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Abi-Fach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Ø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Q1.1-Q2.2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Prüfung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Mündl</a:t>
                      </a: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Prüfung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83382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Einf.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Fünff</a:t>
                      </a: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6,00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10,00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5,25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777875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Zwischenstand Abiturbereich         </a:t>
                      </a:r>
                      <a:r>
                        <a:rPr kumimoji="0" lang="de-DE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631565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NC-Option                         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5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1152525"/>
          </a:xfrm>
        </p:spPr>
        <p:txBody>
          <a:bodyPr/>
          <a:lstStyle/>
          <a:p>
            <a:r>
              <a:rPr lang="de-DE" sz="4000" i="1" dirty="0">
                <a:solidFill>
                  <a:schemeClr val="accent1">
                    <a:lumMod val="50000"/>
                  </a:schemeClr>
                </a:solidFill>
              </a:rPr>
              <a:t>Abiturbereich</a:t>
            </a:r>
            <a:r>
              <a:rPr lang="de-DE" sz="4000" dirty="0"/>
              <a:t>   </a:t>
            </a:r>
            <a:r>
              <a:rPr lang="de-DE" sz="4000" dirty="0" smtClean="0"/>
              <a:t> </a:t>
            </a:r>
            <a:r>
              <a:rPr lang="de-DE" sz="2400" i="1" dirty="0"/>
              <a:t>5</a:t>
            </a:r>
            <a:r>
              <a:rPr lang="de-DE" sz="2400" i="1" dirty="0" smtClean="0"/>
              <a:t>.Beispiel:   Wer wagt, gewinnt…     </a:t>
            </a:r>
            <a:endParaRPr lang="de-DE" sz="2400" i="1" dirty="0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539750" y="2420938"/>
            <a:ext cx="8135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graphicFrame>
        <p:nvGraphicFramePr>
          <p:cNvPr id="75973" name="Group 19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579058"/>
              </p:ext>
            </p:extLst>
          </p:nvPr>
        </p:nvGraphicFramePr>
        <p:xfrm>
          <a:off x="1331640" y="1628800"/>
          <a:ext cx="5256410" cy="5227061"/>
        </p:xfrm>
        <a:graphic>
          <a:graphicData uri="http://schemas.openxmlformats.org/drawingml/2006/table">
            <a:tbl>
              <a:tblPr/>
              <a:tblGrid>
                <a:gridCol w="758825"/>
                <a:gridCol w="1112614"/>
                <a:gridCol w="792088"/>
                <a:gridCol w="864096"/>
                <a:gridCol w="865187"/>
                <a:gridCol w="863600"/>
              </a:tblGrid>
              <a:tr h="38338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Abi-Fach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Ø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Q1.1-Q2.2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Prüfung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Mündl</a:t>
                      </a: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Prüfung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83382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Einf.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Fünff</a:t>
                      </a: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11,25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10,75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9,75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777875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Zwischenstand Abiturbereich         </a:t>
                      </a:r>
                      <a:r>
                        <a:rPr kumimoji="0" lang="de-DE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de-DE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631565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NC-Option                         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5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... wichtige Termine: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1200"/>
            <a:ext cx="8208962" cy="3886200"/>
          </a:xfrm>
        </p:spPr>
        <p:txBody>
          <a:bodyPr/>
          <a:lstStyle/>
          <a:p>
            <a:pPr>
              <a:lnSpc>
                <a:spcPts val="2580"/>
              </a:lnSpc>
            </a:pPr>
            <a:r>
              <a:rPr lang="de-DE" sz="2400" dirty="0" smtClean="0"/>
              <a:t>20.12.24</a:t>
            </a:r>
            <a:r>
              <a:rPr lang="de-DE" sz="2400" dirty="0"/>
              <a:t>		Ende 2. Quartal</a:t>
            </a:r>
          </a:p>
          <a:p>
            <a:pPr>
              <a:lnSpc>
                <a:spcPts val="2580"/>
              </a:lnSpc>
            </a:pPr>
            <a:r>
              <a:rPr lang="de-DE" sz="2400" dirty="0" smtClean="0"/>
              <a:t>17.01.25</a:t>
            </a:r>
            <a:r>
              <a:rPr lang="de-DE" sz="2400" dirty="0"/>
              <a:t>		</a:t>
            </a:r>
            <a:r>
              <a:rPr lang="de-DE" sz="2400" dirty="0" smtClean="0"/>
              <a:t>Laufbahnbescheinigung</a:t>
            </a:r>
            <a:endParaRPr lang="de-DE" sz="2400" dirty="0"/>
          </a:p>
          <a:p>
            <a:pPr>
              <a:lnSpc>
                <a:spcPts val="2580"/>
              </a:lnSpc>
            </a:pPr>
            <a:r>
              <a:rPr lang="de-DE" sz="2400" dirty="0"/>
              <a:t>ab </a:t>
            </a:r>
            <a:r>
              <a:rPr lang="de-DE" sz="2400" dirty="0" smtClean="0"/>
              <a:t>07.03.25</a:t>
            </a:r>
            <a:r>
              <a:rPr lang="de-DE" sz="2400" dirty="0"/>
              <a:t>	Klausuren unter </a:t>
            </a:r>
            <a:r>
              <a:rPr lang="de-DE" sz="2400" dirty="0" smtClean="0"/>
              <a:t>Abiturbedingungen</a:t>
            </a:r>
          </a:p>
          <a:p>
            <a:pPr>
              <a:lnSpc>
                <a:spcPts val="2580"/>
              </a:lnSpc>
            </a:pPr>
            <a:r>
              <a:rPr lang="de-DE" sz="2400" dirty="0" smtClean="0"/>
              <a:t>04.04.-10.04.25	Blockunterricht in den </a:t>
            </a:r>
            <a:r>
              <a:rPr lang="de-DE" sz="2400" dirty="0" err="1" smtClean="0"/>
              <a:t>Lks</a:t>
            </a:r>
            <a:endParaRPr lang="de-DE" sz="2400" dirty="0"/>
          </a:p>
          <a:p>
            <a:pPr>
              <a:lnSpc>
                <a:spcPts val="2580"/>
              </a:lnSpc>
            </a:pPr>
            <a:r>
              <a:rPr lang="de-DE" sz="2400" dirty="0" smtClean="0"/>
              <a:t>12.04.25</a:t>
            </a:r>
            <a:r>
              <a:rPr lang="de-DE" sz="2400" dirty="0"/>
              <a:t>		Bekanntgabe Zulassungsergebnisse</a:t>
            </a:r>
          </a:p>
          <a:p>
            <a:pPr>
              <a:lnSpc>
                <a:spcPts val="2580"/>
              </a:lnSpc>
            </a:pPr>
            <a:r>
              <a:rPr lang="de-DE" sz="2400" dirty="0" smtClean="0"/>
              <a:t>29.04.- 21.05.25	schriftliche </a:t>
            </a:r>
            <a:r>
              <a:rPr lang="de-DE" sz="2400" dirty="0"/>
              <a:t>Abiturprüfungen</a:t>
            </a:r>
          </a:p>
          <a:p>
            <a:pPr>
              <a:lnSpc>
                <a:spcPts val="2580"/>
              </a:lnSpc>
            </a:pPr>
            <a:r>
              <a:rPr lang="de-DE" sz="2400" dirty="0" smtClean="0"/>
              <a:t>Mai 2025	</a:t>
            </a:r>
            <a:r>
              <a:rPr lang="de-DE" sz="2400" dirty="0"/>
              <a:t>	</a:t>
            </a:r>
            <a:r>
              <a:rPr lang="de-DE" sz="2400" dirty="0" smtClean="0"/>
              <a:t>IB-Prüfungen</a:t>
            </a:r>
            <a:endParaRPr lang="de-DE" sz="2400" dirty="0"/>
          </a:p>
          <a:p>
            <a:pPr>
              <a:lnSpc>
                <a:spcPts val="2580"/>
              </a:lnSpc>
            </a:pPr>
            <a:r>
              <a:rPr lang="de-DE" sz="2400" dirty="0" smtClean="0"/>
              <a:t>05.+ 06.06.25	</a:t>
            </a:r>
            <a:r>
              <a:rPr lang="de-DE" sz="2400" dirty="0" err="1" smtClean="0"/>
              <a:t>mündl</a:t>
            </a:r>
            <a:r>
              <a:rPr lang="de-DE" sz="2400" dirty="0"/>
              <a:t>. Abiturprüfung im 4. Abiturfach</a:t>
            </a:r>
          </a:p>
          <a:p>
            <a:pPr>
              <a:lnSpc>
                <a:spcPts val="2580"/>
              </a:lnSpc>
            </a:pPr>
            <a:r>
              <a:rPr lang="de-DE" sz="2400" dirty="0" smtClean="0"/>
              <a:t>Mai-Juni 2025</a:t>
            </a:r>
            <a:r>
              <a:rPr lang="de-DE" sz="2400" dirty="0"/>
              <a:t>	</a:t>
            </a:r>
            <a:r>
              <a:rPr lang="de-DE" sz="2400" dirty="0" smtClean="0"/>
              <a:t>praktisches Sportabitur</a:t>
            </a:r>
            <a:endParaRPr lang="de-DE" sz="2400" dirty="0"/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de-D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... wichtige(</a:t>
            </a:r>
            <a:r>
              <a:rPr lang="de-DE" dirty="0" err="1"/>
              <a:t>re</a:t>
            </a:r>
            <a:r>
              <a:rPr lang="de-DE" dirty="0"/>
              <a:t>) Termine: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400" dirty="0" smtClean="0"/>
              <a:t>11.06.25	</a:t>
            </a:r>
            <a:r>
              <a:rPr lang="de-DE" sz="2400" dirty="0"/>
              <a:t>	Bekanntgabe der </a:t>
            </a:r>
            <a:r>
              <a:rPr lang="de-DE" sz="2400" dirty="0" smtClean="0"/>
              <a:t>Abitur-Ergebnisse</a:t>
            </a:r>
            <a:endParaRPr lang="de-DE" sz="2400" dirty="0"/>
          </a:p>
          <a:p>
            <a:r>
              <a:rPr lang="de-DE" sz="2400" dirty="0" smtClean="0"/>
              <a:t>12.06.25		   </a:t>
            </a:r>
            <a:r>
              <a:rPr lang="de-DE" sz="2400" dirty="0">
                <a:sym typeface="Wingdings 3" pitchFamily="18" charset="2"/>
              </a:rPr>
              <a:t> 12.00 Uhr: </a:t>
            </a:r>
            <a:r>
              <a:rPr lang="de-DE" sz="2400" dirty="0"/>
              <a:t>Meldung für freiwillige 			Prüfungen im 1. – 3. Abiturfach</a:t>
            </a:r>
          </a:p>
          <a:p>
            <a:r>
              <a:rPr lang="de-DE" sz="2400" dirty="0" smtClean="0"/>
              <a:t>17.06.25 </a:t>
            </a:r>
            <a:r>
              <a:rPr lang="de-DE" sz="2400" dirty="0"/>
              <a:t>		</a:t>
            </a:r>
            <a:r>
              <a:rPr lang="de-DE" sz="2400" dirty="0" err="1"/>
              <a:t>mündl</a:t>
            </a:r>
            <a:r>
              <a:rPr lang="de-DE" sz="2400" dirty="0"/>
              <a:t>. Prüfungen im 1. – 3. Abiturfach</a:t>
            </a:r>
          </a:p>
          <a:p>
            <a:r>
              <a:rPr lang="de-DE" sz="2400" dirty="0" smtClean="0"/>
              <a:t>26. + 27.06.25	BAC-Prüfungen</a:t>
            </a:r>
            <a:endParaRPr lang="de-DE" sz="2400" dirty="0"/>
          </a:p>
          <a:p>
            <a:r>
              <a:rPr lang="de-DE" sz="2400" dirty="0" smtClean="0"/>
              <a:t>04.07.25 </a:t>
            </a:r>
            <a:r>
              <a:rPr lang="de-DE" sz="2400" dirty="0"/>
              <a:t>		</a:t>
            </a:r>
            <a:r>
              <a:rPr lang="de-DE" sz="2400" dirty="0" err="1"/>
              <a:t>Entlassfeier</a:t>
            </a:r>
            <a:r>
              <a:rPr lang="de-DE" sz="2400" dirty="0"/>
              <a:t> und Zeugnisübergabe</a:t>
            </a:r>
          </a:p>
          <a:p>
            <a:r>
              <a:rPr lang="de-DE" sz="2400" smtClean="0"/>
              <a:t>04.07.25</a:t>
            </a:r>
            <a:r>
              <a:rPr lang="de-DE" sz="2400" dirty="0" smtClean="0"/>
              <a:t>		Abiball   </a:t>
            </a:r>
            <a:endParaRPr lang="de-DE" sz="2400" dirty="0"/>
          </a:p>
          <a:p>
            <a:pPr>
              <a:buFont typeface="Wingdings" pitchFamily="2" charset="2"/>
              <a:buNone/>
            </a:pPr>
            <a:r>
              <a:rPr lang="de-DE" sz="2400" dirty="0"/>
              <a:t>		</a:t>
            </a:r>
          </a:p>
          <a:p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b="1" i="1" dirty="0" smtClean="0">
                <a:solidFill>
                  <a:schemeClr val="accent1">
                    <a:lumMod val="50000"/>
                  </a:schemeClr>
                </a:solidFill>
              </a:rPr>
              <a:t>Die Gesamtqualifikation</a:t>
            </a:r>
            <a:endParaRPr lang="de-DE" sz="4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1238"/>
            <a:ext cx="8229600" cy="3586162"/>
          </a:xfrm>
        </p:spPr>
        <p:txBody>
          <a:bodyPr/>
          <a:lstStyle/>
          <a:p>
            <a:r>
              <a:rPr lang="de-DE" dirty="0" smtClean="0"/>
              <a:t>Block 1: </a:t>
            </a:r>
          </a:p>
          <a:p>
            <a:pPr>
              <a:buNone/>
            </a:pPr>
            <a:r>
              <a:rPr lang="de-DE" sz="2800" dirty="0" smtClean="0">
                <a:cs typeface="Arial" charset="0"/>
              </a:rPr>
              <a:t>	Die Ergebnisse aus den Kursen in Q1 und Q2 bis zur Zulassung zur Abiturprüfung</a:t>
            </a:r>
            <a:endParaRPr lang="de-DE" sz="2800" dirty="0">
              <a:cs typeface="Arial" charset="0"/>
            </a:endParaRPr>
          </a:p>
          <a:p>
            <a:pPr algn="ctr">
              <a:buNone/>
            </a:pPr>
            <a:r>
              <a:rPr lang="de-DE" dirty="0" smtClean="0">
                <a:cs typeface="Arial" charset="0"/>
              </a:rPr>
              <a:t>   </a:t>
            </a:r>
            <a:r>
              <a:rPr lang="de-DE" sz="3600" dirty="0" smtClean="0">
                <a:cs typeface="Arial" charset="0"/>
              </a:rPr>
              <a:t>+</a:t>
            </a:r>
          </a:p>
          <a:p>
            <a:r>
              <a:rPr lang="de-DE" dirty="0" smtClean="0">
                <a:cs typeface="Arial" charset="0"/>
              </a:rPr>
              <a:t>Block 2:</a:t>
            </a:r>
          </a:p>
          <a:p>
            <a:pPr>
              <a:buNone/>
            </a:pPr>
            <a:r>
              <a:rPr lang="de-DE" dirty="0" smtClean="0">
                <a:cs typeface="Arial" charset="0"/>
              </a:rPr>
              <a:t>	</a:t>
            </a:r>
            <a:r>
              <a:rPr lang="de-DE" sz="2800" dirty="0" smtClean="0">
                <a:cs typeface="Arial" charset="0"/>
              </a:rPr>
              <a:t>Die Ergebnisse der Abiturprüfung</a:t>
            </a:r>
            <a:endParaRPr lang="de-DE" sz="2800" dirty="0"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de-DE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548680"/>
            <a:ext cx="8218487" cy="744538"/>
          </a:xfrm>
        </p:spPr>
        <p:txBody>
          <a:bodyPr/>
          <a:lstStyle/>
          <a:p>
            <a:pPr>
              <a:defRPr/>
            </a:pPr>
            <a:r>
              <a:rPr lang="de-DE" sz="4000" b="1" i="1" dirty="0" smtClean="0">
                <a:solidFill>
                  <a:schemeClr val="accent1">
                    <a:lumMod val="50000"/>
                  </a:schemeClr>
                </a:solidFill>
              </a:rPr>
              <a:t>Berechnung Block 1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467225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dirty="0" smtClean="0"/>
              <a:t>Ergebnisse der GK´ und der LK´ aus Q1 und Q2</a:t>
            </a:r>
          </a:p>
          <a:p>
            <a:pPr eaLnBrk="1" hangingPunct="1">
              <a:defRPr/>
            </a:pPr>
            <a:r>
              <a:rPr lang="de-DE" sz="2800" dirty="0" smtClean="0"/>
              <a:t>Einbringung: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sz="2800" dirty="0" smtClean="0"/>
              <a:t>	27-32 GK´ 		 einfache Wertung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sz="2800" dirty="0" smtClean="0"/>
              <a:t>           8 LK´		 doppelte Wertung</a:t>
            </a:r>
          </a:p>
          <a:p>
            <a:pPr eaLnBrk="1" hangingPunct="1">
              <a:defRPr/>
            </a:pPr>
            <a:r>
              <a:rPr lang="de-DE" sz="2800" dirty="0" smtClean="0"/>
              <a:t>Formel:      E</a:t>
            </a:r>
            <a:r>
              <a:rPr lang="de-DE" sz="2800" baseline="-25000" dirty="0" smtClean="0"/>
              <a:t>1</a:t>
            </a:r>
            <a:r>
              <a:rPr lang="de-DE" sz="2800" dirty="0" smtClean="0"/>
              <a:t> = (P</a:t>
            </a:r>
            <a:r>
              <a:rPr lang="de-DE" sz="2800" baseline="-25000" dirty="0" smtClean="0"/>
              <a:t>(Punkte)</a:t>
            </a:r>
            <a:r>
              <a:rPr lang="de-DE" sz="2800" dirty="0" smtClean="0"/>
              <a:t> : S</a:t>
            </a:r>
            <a:r>
              <a:rPr lang="de-DE" sz="2800" baseline="-25000" dirty="0" smtClean="0"/>
              <a:t>(Kurse)</a:t>
            </a:r>
            <a:r>
              <a:rPr lang="de-DE" sz="2800" dirty="0" smtClean="0"/>
              <a:t>) </a:t>
            </a:r>
            <a:r>
              <a:rPr lang="en-US" sz="2800" dirty="0" smtClean="0"/>
              <a:t>·40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/>
          </a:p>
          <a:p>
            <a:pPr eaLnBrk="1" hangingPunct="1">
              <a:defRPr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200 – 600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Punkte</a:t>
            </a:r>
            <a:endParaRPr lang="de-DE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endParaRPr lang="de-DE" sz="28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de-DE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569228"/>
              </p:ext>
            </p:extLst>
          </p:nvPr>
        </p:nvGraphicFramePr>
        <p:xfrm>
          <a:off x="539552" y="1268760"/>
          <a:ext cx="5760641" cy="5184571"/>
        </p:xfrm>
        <a:graphic>
          <a:graphicData uri="http://schemas.openxmlformats.org/drawingml/2006/table">
            <a:tbl>
              <a:tblPr/>
              <a:tblGrid>
                <a:gridCol w="684927"/>
                <a:gridCol w="686439"/>
                <a:gridCol w="892068"/>
                <a:gridCol w="822516"/>
                <a:gridCol w="822516"/>
                <a:gridCol w="892068"/>
                <a:gridCol w="960107"/>
              </a:tblGrid>
              <a:tr h="3704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KU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Tahoma" pitchFamily="34" charset="0"/>
                        </a:rPr>
                        <a:t>40 </a:t>
                      </a:r>
                      <a:endParaRPr kumimoji="0" lang="de-DE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Tahoma" pitchFamily="34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395536" y="476672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i="1" dirty="0" smtClean="0">
                <a:solidFill>
                  <a:schemeClr val="accent1">
                    <a:lumMod val="50000"/>
                  </a:schemeClr>
                </a:solidFill>
              </a:rPr>
              <a:t>Beispiel für eine Berechnung in Block 1</a:t>
            </a:r>
            <a:endParaRPr lang="de-DE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/>
          <p:nvPr/>
        </p:nvSpPr>
        <p:spPr>
          <a:xfrm>
            <a:off x="395536" y="476672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i="1" dirty="0" smtClean="0">
                <a:solidFill>
                  <a:schemeClr val="accent1">
                    <a:lumMod val="50000"/>
                  </a:schemeClr>
                </a:solidFill>
              </a:rPr>
              <a:t>Beispiel für eine Berechnung in Block 1</a:t>
            </a:r>
            <a:endParaRPr lang="de-DE" sz="2800" dirty="0"/>
          </a:p>
        </p:txBody>
      </p:sp>
      <p:graphicFrame>
        <p:nvGraphicFramePr>
          <p:cNvPr id="6" name="Group 1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000582"/>
              </p:ext>
            </p:extLst>
          </p:nvPr>
        </p:nvGraphicFramePr>
        <p:xfrm>
          <a:off x="539552" y="1268760"/>
          <a:ext cx="5760641" cy="5148720"/>
        </p:xfrm>
        <a:graphic>
          <a:graphicData uri="http://schemas.openxmlformats.org/drawingml/2006/table">
            <a:tbl>
              <a:tblPr/>
              <a:tblGrid>
                <a:gridCol w="684927"/>
                <a:gridCol w="686438"/>
                <a:gridCol w="892068"/>
                <a:gridCol w="822517"/>
                <a:gridCol w="822517"/>
                <a:gridCol w="892068"/>
                <a:gridCol w="960106"/>
              </a:tblGrid>
              <a:tr h="357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2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2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2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2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KU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2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2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EK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2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PL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2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2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2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2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/>
                          <a:latin typeface="Tahoma" charset="0"/>
                        </a:rPr>
                        <a:t>12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CC"/>
                        </a:solidFill>
                        <a:effectLst/>
                        <a:latin typeface="Tahoma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/>
                          <a:latin typeface="Tahoma" charset="0"/>
                        </a:rPr>
                        <a:t>12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CC"/>
                        </a:solidFill>
                        <a:effectLst/>
                        <a:latin typeface="Tahoma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2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Tahoma" charset="0"/>
                        </a:rPr>
                        <a:t>40 </a:t>
                      </a:r>
                      <a:endParaRPr kumimoji="0" lang="de-DE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Tahoma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 Box 145"/>
          <p:cNvSpPr txBox="1">
            <a:spLocks noChangeArrowheads="1"/>
          </p:cNvSpPr>
          <p:nvPr/>
        </p:nvSpPr>
        <p:spPr bwMode="auto">
          <a:xfrm>
            <a:off x="6372200" y="1052736"/>
            <a:ext cx="2520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 u="sng" dirty="0">
                <a:latin typeface="Arial" charset="0"/>
              </a:rPr>
              <a:t>Laufbahnprüfung</a:t>
            </a:r>
          </a:p>
        </p:txBody>
      </p:sp>
      <p:sp>
        <p:nvSpPr>
          <p:cNvPr id="8" name="Text Box 146"/>
          <p:cNvSpPr txBox="1">
            <a:spLocks noChangeArrowheads="1"/>
          </p:cNvSpPr>
          <p:nvPr/>
        </p:nvSpPr>
        <p:spPr bwMode="auto">
          <a:xfrm>
            <a:off x="6372200" y="1484784"/>
            <a:ext cx="25209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de-DE" sz="2000" u="sng" dirty="0">
                <a:latin typeface="Tahoma" pitchFamily="34" charset="0"/>
              </a:rPr>
              <a:t>35 Pflichtkurse</a:t>
            </a:r>
            <a:r>
              <a:rPr lang="de-DE" sz="2000" dirty="0">
                <a:latin typeface="Tahoma" pitchFamily="34" charset="0"/>
              </a:rPr>
              <a:t>    </a:t>
            </a:r>
          </a:p>
          <a:p>
            <a:pPr>
              <a:defRPr/>
            </a:pPr>
            <a:r>
              <a:rPr lang="de-DE" dirty="0">
                <a:latin typeface="Tahoma" pitchFamily="34" charset="0"/>
              </a:rPr>
              <a:t>(= 27 GK + 8 LK)</a:t>
            </a:r>
            <a:endParaRPr lang="de-DE" b="1" dirty="0">
              <a:solidFill>
                <a:srgbClr val="00CC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sym typeface="WP IconicSymbolsA" pitchFamily="2" charset="2"/>
            </a:endParaRPr>
          </a:p>
        </p:txBody>
      </p:sp>
      <p:sp>
        <p:nvSpPr>
          <p:cNvPr id="10" name="Text Box 147"/>
          <p:cNvSpPr txBox="1">
            <a:spLocks noChangeArrowheads="1"/>
          </p:cNvSpPr>
          <p:nvPr/>
        </p:nvSpPr>
        <p:spPr bwMode="auto">
          <a:xfrm>
            <a:off x="6443663" y="2132856"/>
            <a:ext cx="27003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2000" u="sng" dirty="0">
                <a:latin typeface="Tahoma" pitchFamily="34" charset="0"/>
              </a:rPr>
              <a:t>Defizite:</a:t>
            </a:r>
            <a:r>
              <a:rPr lang="de-DE" sz="2000" dirty="0">
                <a:latin typeface="Tahoma" pitchFamily="34" charset="0"/>
              </a:rPr>
              <a:t> </a:t>
            </a:r>
            <a:r>
              <a:rPr lang="de-DE" sz="2000" dirty="0" smtClean="0">
                <a:latin typeface="Tahoma" pitchFamily="34" charset="0"/>
              </a:rPr>
              <a:t> </a:t>
            </a:r>
            <a:r>
              <a:rPr lang="de-DE" dirty="0" smtClean="0">
                <a:latin typeface="Tahoma" pitchFamily="34" charset="0"/>
              </a:rPr>
              <a:t>2 </a:t>
            </a:r>
            <a:r>
              <a:rPr lang="de-DE" dirty="0">
                <a:latin typeface="Tahoma" pitchFamily="34" charset="0"/>
              </a:rPr>
              <a:t>GK (PH)</a:t>
            </a:r>
            <a:r>
              <a:rPr lang="de-DE" sz="1600" dirty="0">
                <a:latin typeface="Tahoma" pitchFamily="34" charset="0"/>
              </a:rPr>
              <a:t>  </a:t>
            </a:r>
            <a:endParaRPr lang="de-DE" sz="2000" dirty="0">
              <a:latin typeface="Tahoma" pitchFamily="34" charset="0"/>
            </a:endParaRPr>
          </a:p>
        </p:txBody>
      </p:sp>
      <p:sp>
        <p:nvSpPr>
          <p:cNvPr id="14" name="Text Box 149"/>
          <p:cNvSpPr txBox="1">
            <a:spLocks noChangeArrowheads="1"/>
          </p:cNvSpPr>
          <p:nvPr/>
        </p:nvSpPr>
        <p:spPr bwMode="auto">
          <a:xfrm>
            <a:off x="6443663" y="2636912"/>
            <a:ext cx="2700337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sz="2000" u="sng" dirty="0"/>
              <a:t>Berechnung: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dirty="0"/>
              <a:t>LK:  81P </a:t>
            </a:r>
            <a:r>
              <a:rPr lang="en-US" dirty="0">
                <a:cs typeface="Tahoma" charset="0"/>
              </a:rPr>
              <a:t>· 2 =  	162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cs typeface="Tahoma" charset="0"/>
              </a:rPr>
              <a:t>GK: 	    </a:t>
            </a:r>
            <a:r>
              <a:rPr lang="en-US" dirty="0" smtClean="0">
                <a:cs typeface="Tahoma" charset="0"/>
              </a:rPr>
              <a:t> </a:t>
            </a:r>
            <a:r>
              <a:rPr lang="en-US" dirty="0">
                <a:cs typeface="Tahoma" charset="0"/>
              </a:rPr>
              <a:t>=	</a:t>
            </a:r>
            <a:r>
              <a:rPr lang="en-US" u="sng" dirty="0">
                <a:cs typeface="Tahoma" charset="0"/>
              </a:rPr>
              <a:t>239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cs typeface="Tahoma" charset="0"/>
              </a:rPr>
              <a:t>		</a:t>
            </a:r>
            <a:r>
              <a:rPr lang="en-US" b="1" dirty="0">
                <a:cs typeface="Tahoma" charset="0"/>
              </a:rPr>
              <a:t>401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 dirty="0">
                <a:cs typeface="Tahoma" charset="0"/>
              </a:rPr>
              <a:t> </a:t>
            </a:r>
            <a:r>
              <a:rPr lang="en-US" sz="2000" dirty="0">
                <a:cs typeface="Tahoma" charset="0"/>
                <a:sym typeface="WP MathA" pitchFamily="2" charset="2"/>
              </a:rPr>
              <a:t> </a:t>
            </a:r>
            <a:r>
              <a:rPr lang="en-US" sz="2000" dirty="0" smtClean="0">
                <a:cs typeface="Tahoma" charset="0"/>
                <a:sym typeface="WP MathA" pitchFamily="2" charset="2"/>
              </a:rPr>
              <a:t>     </a:t>
            </a:r>
            <a:r>
              <a:rPr lang="en-US" sz="2000" dirty="0" smtClean="0">
                <a:cs typeface="Tahoma" charset="0"/>
              </a:rPr>
              <a:t>401:43</a:t>
            </a:r>
            <a:r>
              <a:rPr lang="en-US" sz="2000" dirty="0">
                <a:cs typeface="Tahoma" charset="0"/>
              </a:rPr>
              <a:t>=	</a:t>
            </a:r>
            <a:r>
              <a:rPr lang="en-US" sz="2000" b="1" u="sng" dirty="0">
                <a:cs typeface="Tahoma" charset="0"/>
              </a:rPr>
              <a:t>9,33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/>
          <p:nvPr/>
        </p:nvSpPr>
        <p:spPr>
          <a:xfrm>
            <a:off x="395536" y="476672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i="1" dirty="0" smtClean="0">
                <a:solidFill>
                  <a:schemeClr val="accent1">
                    <a:lumMod val="50000"/>
                  </a:schemeClr>
                </a:solidFill>
              </a:rPr>
              <a:t>Beispiel für eine Berechnung in Block 1</a:t>
            </a:r>
            <a:endParaRPr lang="de-DE" sz="2800" dirty="0"/>
          </a:p>
        </p:txBody>
      </p:sp>
      <p:sp>
        <p:nvSpPr>
          <p:cNvPr id="7" name="Text Box 145"/>
          <p:cNvSpPr txBox="1">
            <a:spLocks noChangeArrowheads="1"/>
          </p:cNvSpPr>
          <p:nvPr/>
        </p:nvSpPr>
        <p:spPr bwMode="auto">
          <a:xfrm>
            <a:off x="6372200" y="1052736"/>
            <a:ext cx="2520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 u="sng" dirty="0">
                <a:latin typeface="Arial" charset="0"/>
              </a:rPr>
              <a:t>Laufbahnprüfung</a:t>
            </a:r>
          </a:p>
        </p:txBody>
      </p:sp>
      <p:sp>
        <p:nvSpPr>
          <p:cNvPr id="8" name="Text Box 146"/>
          <p:cNvSpPr txBox="1">
            <a:spLocks noChangeArrowheads="1"/>
          </p:cNvSpPr>
          <p:nvPr/>
        </p:nvSpPr>
        <p:spPr bwMode="auto">
          <a:xfrm>
            <a:off x="6372200" y="1484784"/>
            <a:ext cx="25209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de-DE" sz="2000" u="sng" dirty="0">
                <a:latin typeface="Tahoma" pitchFamily="34" charset="0"/>
              </a:rPr>
              <a:t>35 Pflichtkurse</a:t>
            </a:r>
            <a:r>
              <a:rPr lang="de-DE" sz="2000" dirty="0">
                <a:latin typeface="Tahoma" pitchFamily="34" charset="0"/>
              </a:rPr>
              <a:t>    </a:t>
            </a:r>
          </a:p>
          <a:p>
            <a:pPr>
              <a:defRPr/>
            </a:pPr>
            <a:r>
              <a:rPr lang="de-DE" dirty="0">
                <a:latin typeface="Tahoma" pitchFamily="34" charset="0"/>
              </a:rPr>
              <a:t>(= 27 GK + 8 LK)</a:t>
            </a:r>
            <a:endParaRPr lang="de-DE" b="1" dirty="0">
              <a:solidFill>
                <a:srgbClr val="00CC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sym typeface="WP IconicSymbolsA" pitchFamily="2" charset="2"/>
            </a:endParaRPr>
          </a:p>
        </p:txBody>
      </p:sp>
      <p:sp>
        <p:nvSpPr>
          <p:cNvPr id="10" name="Text Box 147"/>
          <p:cNvSpPr txBox="1">
            <a:spLocks noChangeArrowheads="1"/>
          </p:cNvSpPr>
          <p:nvPr/>
        </p:nvSpPr>
        <p:spPr bwMode="auto">
          <a:xfrm>
            <a:off x="6443663" y="2132856"/>
            <a:ext cx="27003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2000" u="sng" dirty="0">
                <a:latin typeface="Tahoma" pitchFamily="34" charset="0"/>
              </a:rPr>
              <a:t>Defizite:</a:t>
            </a:r>
            <a:r>
              <a:rPr lang="de-DE" sz="2000" dirty="0">
                <a:latin typeface="Tahoma" pitchFamily="34" charset="0"/>
              </a:rPr>
              <a:t> </a:t>
            </a:r>
            <a:r>
              <a:rPr lang="de-DE" dirty="0">
                <a:latin typeface="Tahoma" pitchFamily="34" charset="0"/>
              </a:rPr>
              <a:t>2 GK (PH)</a:t>
            </a:r>
            <a:r>
              <a:rPr lang="de-DE" sz="1600" dirty="0">
                <a:latin typeface="Tahoma" pitchFamily="34" charset="0"/>
              </a:rPr>
              <a:t>  </a:t>
            </a:r>
            <a:endParaRPr lang="de-DE" sz="2000" dirty="0">
              <a:latin typeface="Tahoma" pitchFamily="34" charset="0"/>
            </a:endParaRPr>
          </a:p>
        </p:txBody>
      </p:sp>
      <p:sp>
        <p:nvSpPr>
          <p:cNvPr id="14" name="Text Box 149"/>
          <p:cNvSpPr txBox="1">
            <a:spLocks noChangeArrowheads="1"/>
          </p:cNvSpPr>
          <p:nvPr/>
        </p:nvSpPr>
        <p:spPr bwMode="auto">
          <a:xfrm>
            <a:off x="6443663" y="2636912"/>
            <a:ext cx="2700337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sz="2000" u="sng" dirty="0"/>
              <a:t>Berechnung: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dirty="0"/>
              <a:t>LK:  81P </a:t>
            </a:r>
            <a:r>
              <a:rPr lang="en-US" dirty="0">
                <a:cs typeface="Tahoma" charset="0"/>
              </a:rPr>
              <a:t>· 2 =  	162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cs typeface="Tahoma" charset="0"/>
              </a:rPr>
              <a:t>GK: 	     =	</a:t>
            </a:r>
            <a:r>
              <a:rPr lang="en-US" u="sng" dirty="0">
                <a:cs typeface="Tahoma" charset="0"/>
              </a:rPr>
              <a:t>239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cs typeface="Tahoma" charset="0"/>
              </a:rPr>
              <a:t>		</a:t>
            </a:r>
            <a:r>
              <a:rPr lang="en-US" b="1" dirty="0">
                <a:cs typeface="Tahoma" charset="0"/>
              </a:rPr>
              <a:t>401 P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 dirty="0">
                <a:cs typeface="Tahoma" charset="0"/>
              </a:rPr>
              <a:t> </a:t>
            </a:r>
            <a:r>
              <a:rPr lang="en-US" sz="2000" dirty="0">
                <a:cs typeface="Tahoma" charset="0"/>
                <a:sym typeface="WP MathA" pitchFamily="2" charset="2"/>
              </a:rPr>
              <a:t> </a:t>
            </a:r>
            <a:r>
              <a:rPr lang="en-US" sz="2000" dirty="0" smtClean="0">
                <a:cs typeface="Tahoma" charset="0"/>
                <a:sym typeface="WP MathA" pitchFamily="2" charset="2"/>
              </a:rPr>
              <a:t>    </a:t>
            </a:r>
            <a:r>
              <a:rPr lang="en-US" sz="2000" dirty="0" smtClean="0">
                <a:cs typeface="Tahoma" charset="0"/>
              </a:rPr>
              <a:t>401:43 =</a:t>
            </a:r>
            <a:r>
              <a:rPr lang="en-US" sz="2000" dirty="0">
                <a:cs typeface="Tahoma" charset="0"/>
              </a:rPr>
              <a:t>	</a:t>
            </a:r>
            <a:r>
              <a:rPr lang="en-US" sz="2000" b="1" u="sng" dirty="0">
                <a:cs typeface="Tahoma" charset="0"/>
              </a:rPr>
              <a:t>9,33</a:t>
            </a:r>
          </a:p>
        </p:txBody>
      </p:sp>
      <p:graphicFrame>
        <p:nvGraphicFramePr>
          <p:cNvPr id="11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846995"/>
              </p:ext>
            </p:extLst>
          </p:nvPr>
        </p:nvGraphicFramePr>
        <p:xfrm>
          <a:off x="467543" y="1268760"/>
          <a:ext cx="5832649" cy="5148720"/>
        </p:xfrm>
        <a:graphic>
          <a:graphicData uri="http://schemas.openxmlformats.org/drawingml/2006/table">
            <a:tbl>
              <a:tblPr/>
              <a:tblGrid>
                <a:gridCol w="693488"/>
                <a:gridCol w="695019"/>
                <a:gridCol w="903219"/>
                <a:gridCol w="832798"/>
                <a:gridCol w="832798"/>
                <a:gridCol w="903219"/>
                <a:gridCol w="972108"/>
              </a:tblGrid>
              <a:tr h="3653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Fach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Abi-F.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Q 1.1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Q 1.2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Q 2.1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Q 2.2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Anr. Kurse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KU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13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ahoma" pitchFamily="34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ahoma" pitchFamily="34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14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GE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EK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PL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07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08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SWZ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***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2. LK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09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PH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06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05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04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SP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ahoma" pitchFamily="34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ahoma" pitchFamily="34" charset="0"/>
                        </a:rPr>
                        <a:t>12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WStd</a:t>
                      </a:r>
                    </a:p>
                  </a:txBody>
                  <a:tcPr marL="36000" marR="36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34</a:t>
                      </a:r>
                    </a:p>
                  </a:txBody>
                  <a:tcPr marL="36000" marR="36000" marT="46800" marB="46800" horzOverflow="overflow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Tahoma" pitchFamily="34" charset="0"/>
                        </a:rPr>
                        <a:t>40 </a:t>
                      </a:r>
                      <a:endParaRPr kumimoji="0" lang="de-DE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Tahoma" pitchFamily="34" charset="0"/>
                        <a:sym typeface="WP IconicSymbolsA" pitchFamily="2" charset="2"/>
                      </a:endParaRPr>
                    </a:p>
                  </a:txBody>
                  <a:tcPr marL="36000" marR="36000" marT="46800" marB="4680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Text Box 149"/>
          <p:cNvSpPr txBox="1">
            <a:spLocks noChangeArrowheads="1"/>
          </p:cNvSpPr>
          <p:nvPr/>
        </p:nvSpPr>
        <p:spPr bwMode="auto">
          <a:xfrm>
            <a:off x="6372225" y="4437063"/>
            <a:ext cx="2449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 dirty="0"/>
              <a:t>„</a:t>
            </a:r>
            <a:r>
              <a:rPr lang="de-DE" sz="2000" u="sng" dirty="0" err="1"/>
              <a:t>upgrade</a:t>
            </a:r>
            <a:r>
              <a:rPr lang="de-DE" sz="2000" u="sng" dirty="0"/>
              <a:t>“-Option:</a:t>
            </a:r>
          </a:p>
        </p:txBody>
      </p:sp>
      <p:sp>
        <p:nvSpPr>
          <p:cNvPr id="15" name="Text Box 151"/>
          <p:cNvSpPr txBox="1">
            <a:spLocks noChangeArrowheads="1"/>
          </p:cNvSpPr>
          <p:nvPr/>
        </p:nvSpPr>
        <p:spPr bwMode="auto">
          <a:xfrm>
            <a:off x="6443663" y="4869160"/>
            <a:ext cx="2700337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/>
              <a:t>EK Q1.2 , </a:t>
            </a:r>
            <a:r>
              <a:rPr lang="de-DE" dirty="0" smtClean="0"/>
              <a:t>SP Q1.1,Q2.2</a:t>
            </a:r>
            <a:endParaRPr lang="de-DE" dirty="0"/>
          </a:p>
          <a:p>
            <a:pPr>
              <a:spcBef>
                <a:spcPct val="50000"/>
              </a:spcBef>
            </a:pPr>
            <a:r>
              <a:rPr lang="de-DE" dirty="0"/>
              <a:t>401+</a:t>
            </a:r>
            <a:r>
              <a:rPr lang="de-DE" b="1" dirty="0">
                <a:solidFill>
                  <a:srgbClr val="FFFF00"/>
                </a:solidFill>
              </a:rPr>
              <a:t>32</a:t>
            </a:r>
            <a:r>
              <a:rPr lang="de-DE" dirty="0">
                <a:solidFill>
                  <a:srgbClr val="FFFF00"/>
                </a:solidFill>
              </a:rPr>
              <a:t> </a:t>
            </a:r>
            <a:r>
              <a:rPr lang="de-DE" dirty="0"/>
              <a:t>= 433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sym typeface="WP MathA" pitchFamily="2" charset="2"/>
              </a:rPr>
              <a:t> </a:t>
            </a:r>
            <a:r>
              <a:rPr lang="en-US" dirty="0" smtClean="0"/>
              <a:t>433:46 =</a:t>
            </a:r>
            <a:r>
              <a:rPr lang="en-US" dirty="0"/>
              <a:t> </a:t>
            </a:r>
            <a:r>
              <a:rPr lang="en-US" dirty="0" smtClean="0"/>
              <a:t>              </a:t>
            </a:r>
            <a:r>
              <a:rPr lang="en-US" sz="2000" b="1" u="sng" dirty="0" smtClean="0"/>
              <a:t>9,41</a:t>
            </a:r>
            <a:endParaRPr lang="de-DE" sz="2000" b="1" u="sng" dirty="0"/>
          </a:p>
        </p:txBody>
      </p:sp>
      <p:sp>
        <p:nvSpPr>
          <p:cNvPr id="16" name="Text Box 152"/>
          <p:cNvSpPr txBox="1">
            <a:spLocks noChangeArrowheads="1"/>
          </p:cNvSpPr>
          <p:nvPr/>
        </p:nvSpPr>
        <p:spPr bwMode="auto">
          <a:xfrm>
            <a:off x="6551613" y="6093296"/>
            <a:ext cx="2592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/>
              <a:t>9,41 </a:t>
            </a:r>
            <a:r>
              <a:rPr lang="en-US" dirty="0"/>
              <a:t>· 40   </a:t>
            </a:r>
            <a:r>
              <a:rPr lang="en-US" dirty="0">
                <a:sym typeface="WP MathA" pitchFamily="2" charset="2"/>
              </a:rPr>
              <a:t>=</a:t>
            </a:r>
            <a:r>
              <a:rPr lang="en-US" dirty="0" smtClean="0"/>
              <a:t>   </a:t>
            </a:r>
            <a:r>
              <a:rPr lang="en-US" sz="2400" b="1" dirty="0"/>
              <a:t>376</a:t>
            </a:r>
            <a:r>
              <a:rPr lang="de-DE" sz="2400" b="1" dirty="0"/>
              <a:t> 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18487" cy="744538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000" b="1" i="1" dirty="0" smtClean="0">
                <a:solidFill>
                  <a:schemeClr val="accent1">
                    <a:lumMod val="50000"/>
                  </a:schemeClr>
                </a:solidFill>
              </a:rPr>
              <a:t>Berechnung Block 2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4672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de-DE" sz="2400" dirty="0" smtClean="0"/>
          </a:p>
          <a:p>
            <a:pPr eaLnBrk="1" hangingPunct="1">
              <a:lnSpc>
                <a:spcPts val="3500"/>
              </a:lnSpc>
              <a:defRPr/>
            </a:pPr>
            <a:r>
              <a:rPr lang="de-DE" sz="2800" dirty="0" smtClean="0"/>
              <a:t>Prüfungsergebnisse in der </a:t>
            </a:r>
            <a:r>
              <a:rPr lang="de-DE" sz="2800" b="1" dirty="0" smtClean="0"/>
              <a:t>Abiturprüfung</a:t>
            </a:r>
          </a:p>
          <a:p>
            <a:pPr eaLnBrk="1" hangingPunct="1">
              <a:lnSpc>
                <a:spcPts val="3500"/>
              </a:lnSpc>
              <a:buFont typeface="Wingdings" pitchFamily="2" charset="2"/>
              <a:buNone/>
              <a:defRPr/>
            </a:pPr>
            <a:r>
              <a:rPr lang="de-DE" sz="2800" b="1" dirty="0" smtClean="0"/>
              <a:t>	</a:t>
            </a:r>
            <a:r>
              <a:rPr lang="de-DE" sz="2800" dirty="0" smtClean="0"/>
              <a:t>in fünffacher Wertung</a:t>
            </a:r>
          </a:p>
          <a:p>
            <a:pPr eaLnBrk="1" hangingPunct="1">
              <a:lnSpc>
                <a:spcPts val="3500"/>
              </a:lnSpc>
              <a:defRPr/>
            </a:pPr>
            <a:r>
              <a:rPr lang="de-DE" sz="2800" dirty="0" smtClean="0"/>
              <a:t>1.-3. Abiturfach: Klausur + ggf. mündliche Prüfung</a:t>
            </a:r>
          </a:p>
          <a:p>
            <a:pPr eaLnBrk="1" hangingPunct="1">
              <a:lnSpc>
                <a:spcPts val="3500"/>
              </a:lnSpc>
              <a:defRPr/>
            </a:pPr>
            <a:r>
              <a:rPr lang="de-DE" sz="2800" dirty="0" smtClean="0"/>
              <a:t>4. Abiturfach: Mündliche Prüfung</a:t>
            </a:r>
          </a:p>
          <a:p>
            <a:pPr eaLnBrk="1" hangingPunct="1">
              <a:lnSpc>
                <a:spcPts val="3500"/>
              </a:lnSpc>
              <a:buFont typeface="Wingdings" pitchFamily="2" charset="2"/>
              <a:buNone/>
              <a:defRPr/>
            </a:pPr>
            <a:endParaRPr lang="de-DE" sz="2800" dirty="0" smtClean="0"/>
          </a:p>
          <a:p>
            <a:pPr eaLnBrk="1" hangingPunct="1">
              <a:lnSpc>
                <a:spcPts val="3500"/>
              </a:lnSpc>
              <a:defRPr/>
            </a:pPr>
            <a:r>
              <a:rPr lang="de-DE" dirty="0" smtClean="0">
                <a:solidFill>
                  <a:schemeClr val="accent1">
                    <a:lumMod val="50000"/>
                  </a:schemeClr>
                </a:solidFill>
              </a:rPr>
              <a:t>100 – 300 Punkte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de-DE" sz="2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sz="2000" dirty="0" smtClean="0"/>
              <a:t>	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de-DE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85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620688"/>
            <a:ext cx="8218487" cy="744538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000" b="1" i="1" dirty="0" smtClean="0">
                <a:solidFill>
                  <a:schemeClr val="accent1">
                    <a:lumMod val="50000"/>
                  </a:schemeClr>
                </a:solidFill>
              </a:rPr>
              <a:t>Gesamtqualifikation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4672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de-DE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b="1" dirty="0" smtClean="0"/>
              <a:t>Block 1:</a:t>
            </a:r>
            <a:r>
              <a:rPr lang="de-DE" sz="2800" dirty="0" smtClean="0"/>
              <a:t> 				 200 – 600 Punkte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b="1" dirty="0" smtClean="0"/>
              <a:t>Block 2:</a:t>
            </a:r>
            <a:r>
              <a:rPr lang="de-DE" sz="2800" dirty="0" smtClean="0"/>
              <a:t> 				 100 – 300 Punkte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de-DE" sz="28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b="1" dirty="0" smtClean="0"/>
              <a:t>Gesamtqualifikation:</a:t>
            </a:r>
            <a:r>
              <a:rPr lang="de-DE" sz="2800" dirty="0" smtClean="0"/>
              <a:t>	</a:t>
            </a:r>
            <a:r>
              <a:rPr lang="de-DE" u="sng" dirty="0" smtClean="0">
                <a:solidFill>
                  <a:schemeClr val="accent1">
                    <a:lumMod val="50000"/>
                  </a:schemeClr>
                </a:solidFill>
              </a:rPr>
              <a:t>300 – 900 Punkte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de-DE" sz="28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sz="2400" dirty="0" smtClean="0"/>
              <a:t>	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de-DE" sz="2400" dirty="0" smtClean="0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611188" y="3644900"/>
            <a:ext cx="7705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529208"/>
            <a:ext cx="8820472" cy="955576"/>
          </a:xfrm>
        </p:spPr>
        <p:txBody>
          <a:bodyPr/>
          <a:lstStyle/>
          <a:p>
            <a:r>
              <a:rPr lang="de-DE" sz="3600" b="1" i="1" dirty="0" smtClean="0">
                <a:solidFill>
                  <a:schemeClr val="accent1">
                    <a:lumMod val="50000"/>
                  </a:schemeClr>
                </a:solidFill>
              </a:rPr>
              <a:t>Von Punkten zu Noten:  Der „NC“</a:t>
            </a:r>
            <a:endParaRPr lang="de-DE" sz="3600" dirty="0"/>
          </a:p>
        </p:txBody>
      </p:sp>
      <p:graphicFrame>
        <p:nvGraphicFramePr>
          <p:cNvPr id="4" name="Tabellenplatzhalter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986632216"/>
              </p:ext>
            </p:extLst>
          </p:nvPr>
        </p:nvGraphicFramePr>
        <p:xfrm>
          <a:off x="457200" y="1628775"/>
          <a:ext cx="8229600" cy="410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/>
                        <a:t>Note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/>
                        <a:t>Punkte</a:t>
                      </a: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/>
                        <a:t>Note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/>
                        <a:t>Punkte</a:t>
                      </a: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/>
                        <a:t>Note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/>
                        <a:t>Punkte</a:t>
                      </a:r>
                      <a:endParaRPr lang="de-DE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1,0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900-823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2,0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660-643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3,0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480-463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1,1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822-805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2,1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642-625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3,1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462-445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1,2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804-787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2,2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624-607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3,2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444-427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1,3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786-769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2,3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606-589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3,3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426-409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1,4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768-751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2,4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588-571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3,4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408-391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1,5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750-733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2,5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570-553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3,5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390-373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1,6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732-715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2,6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552-535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3,6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372-355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1,7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714-697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2,7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534-517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3,7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354-337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1,8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696-679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2,8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516-499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3,8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336-319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1,9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678-661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2,9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498-481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3,9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318-301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737</Words>
  <Application>Microsoft Office PowerPoint</Application>
  <PresentationFormat>Bildschirmpräsentation (4:3)</PresentationFormat>
  <Paragraphs>546</Paragraphs>
  <Slides>17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8" baseType="lpstr">
      <vt:lpstr>Pixel</vt:lpstr>
      <vt:lpstr>    Informationsveranstaltung  für die JST Q2</vt:lpstr>
      <vt:lpstr>Die Gesamtqualifikation</vt:lpstr>
      <vt:lpstr>Berechnung Block 1</vt:lpstr>
      <vt:lpstr>PowerPoint-Präsentation</vt:lpstr>
      <vt:lpstr>PowerPoint-Präsentation</vt:lpstr>
      <vt:lpstr>PowerPoint-Präsentation</vt:lpstr>
      <vt:lpstr>Berechnung Block 2</vt:lpstr>
      <vt:lpstr>Gesamtqualifikation</vt:lpstr>
      <vt:lpstr>Von Punkten zu Noten:  Der „NC“</vt:lpstr>
      <vt:lpstr>Abiturbereich      1.Beispiel:   Ein „Normalfall“</vt:lpstr>
      <vt:lpstr>Mündliche Prüfung 1.- 3. Abiturfach</vt:lpstr>
      <vt:lpstr>Abiturbereich       2.Beispiel:  Abweichung     </vt:lpstr>
      <vt:lpstr>Abiturbereich    3.Beispiel:   …durchgefallen</vt:lpstr>
      <vt:lpstr>Abiturbereich    4.Beispiel:   Auch durchgefallen!     </vt:lpstr>
      <vt:lpstr>Abiturbereich    5.Beispiel:   Wer wagt, gewinnt…     </vt:lpstr>
      <vt:lpstr>... wichtige Termine:</vt:lpstr>
      <vt:lpstr>... wichtige(re) Termine:</vt:lpstr>
    </vt:vector>
  </TitlesOfParts>
  <Company>Hewlett 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Informationsveranstaltung  für die JST 12</dc:title>
  <dc:creator>HP Authorized Customer</dc:creator>
  <cp:lastModifiedBy>ralf</cp:lastModifiedBy>
  <cp:revision>95</cp:revision>
  <dcterms:created xsi:type="dcterms:W3CDTF">2005-11-19T11:59:14Z</dcterms:created>
  <dcterms:modified xsi:type="dcterms:W3CDTF">2022-06-22T21:42:24Z</dcterms:modified>
</cp:coreProperties>
</file>