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3" r:id="rId3"/>
    <p:sldId id="261" r:id="rId4"/>
    <p:sldId id="260" r:id="rId5"/>
    <p:sldId id="258" r:id="rId6"/>
    <p:sldId id="266" r:id="rId7"/>
    <p:sldId id="262" r:id="rId8"/>
    <p:sldId id="289" r:id="rId9"/>
    <p:sldId id="264" r:id="rId10"/>
    <p:sldId id="269" r:id="rId11"/>
    <p:sldId id="270" r:id="rId12"/>
    <p:sldId id="279" r:id="rId13"/>
    <p:sldId id="280" r:id="rId14"/>
    <p:sldId id="283" r:id="rId15"/>
    <p:sldId id="271" r:id="rId16"/>
    <p:sldId id="273" r:id="rId17"/>
    <p:sldId id="281" r:id="rId18"/>
    <p:sldId id="282" r:id="rId19"/>
    <p:sldId id="274" r:id="rId20"/>
    <p:sldId id="275" r:id="rId21"/>
    <p:sldId id="286" r:id="rId22"/>
    <p:sldId id="287" r:id="rId23"/>
    <p:sldId id="288" r:id="rId24"/>
    <p:sldId id="276" r:id="rId25"/>
    <p:sldId id="277" r:id="rId2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00"/>
    <a:srgbClr val="99CCFF"/>
    <a:srgbClr val="99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17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sp>
        <p:nvSpPr>
          <p:cNvPr id="9325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9325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609A5-3604-4425-87E7-B8321E3B95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55EF0-B750-4BB6-BEF3-37DD3A15B6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2FA3E-DE90-45DF-A377-3ADB6F00565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97890-99CC-45B3-B190-077642B4B2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C2CF8-1427-4C73-A8A3-FB47F93C6AB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124E-B490-4597-8AE6-B044BF7F0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D3F87-A56D-42B9-AA9F-410F6EF8A0F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A864C-0942-437A-ACE8-DDD02EC870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C456C-B75C-41E9-81AA-F9A2A23F40B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4ACCB-83A9-4452-AED2-28077B9984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4B15-C5B3-44DF-9532-B1E537611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1401C-DE8A-4615-8B8C-ED282BFE3E6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2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2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9222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sp>
        <p:nvSpPr>
          <p:cNvPr id="922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3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11B1C62-C10B-4215-9AC0-001341856C9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6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852738"/>
            <a:ext cx="7772400" cy="2016125"/>
          </a:xfrm>
        </p:spPr>
        <p:txBody>
          <a:bodyPr/>
          <a:lstStyle/>
          <a:p>
            <a:pPr eaLnBrk="1" hangingPunct="1">
              <a:defRPr/>
            </a:pPr>
            <a:r>
              <a:rPr lang="de-DE" sz="4000" b="1" dirty="0"/>
              <a:t>Informationsveranstaltung </a:t>
            </a:r>
            <a:br>
              <a:rPr lang="de-DE" sz="4000" b="1" dirty="0"/>
            </a:br>
            <a:r>
              <a:rPr lang="de-DE" sz="4000" b="1" dirty="0"/>
              <a:t>zur Schullaufbahnplanung </a:t>
            </a:r>
            <a:br>
              <a:rPr lang="de-DE" sz="4000" b="1" dirty="0"/>
            </a:br>
            <a:r>
              <a:rPr lang="de-DE" sz="4000" b="1" dirty="0"/>
              <a:t>in der gymnasialen Oberstufe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60350"/>
            <a:ext cx="4691063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Schriftliche Fächer:</a:t>
            </a:r>
            <a:br>
              <a:rPr lang="de-DE" sz="4000" i="1" dirty="0"/>
            </a:br>
            <a:r>
              <a:rPr lang="de-DE" sz="4000" i="1" dirty="0"/>
              <a:t>Klausuren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569325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DE" dirty="0"/>
              <a:t>Einführungsphase: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dirty="0">
                <a:effectLst/>
              </a:rPr>
              <a:t>       </a:t>
            </a:r>
            <a:r>
              <a:rPr lang="de-DE" sz="2800" dirty="0">
                <a:solidFill>
                  <a:srgbClr val="FF6600"/>
                </a:solidFill>
                <a:effectLst/>
              </a:rPr>
              <a:t>Deutsch</a:t>
            </a:r>
            <a:r>
              <a:rPr lang="de-DE" sz="2800" dirty="0">
                <a:effectLst/>
              </a:rPr>
              <a:t>, </a:t>
            </a:r>
            <a:r>
              <a:rPr lang="de-DE" sz="2800" dirty="0">
                <a:solidFill>
                  <a:srgbClr val="FF6600"/>
                </a:solidFill>
                <a:effectLst/>
              </a:rPr>
              <a:t>Mathematik</a:t>
            </a:r>
            <a:r>
              <a:rPr lang="de-DE" sz="2800" dirty="0">
                <a:effectLst/>
              </a:rPr>
              <a:t>, alle Fremdsprachen,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2800" dirty="0">
                <a:effectLst/>
              </a:rPr>
              <a:t>        eine Gesellschafts- und eine Naturwissenschaft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2800" dirty="0"/>
              <a:t>	     </a:t>
            </a:r>
            <a:r>
              <a:rPr lang="de-DE" sz="2400" dirty="0">
                <a:effectLst/>
              </a:rPr>
              <a:t>(→ </a:t>
            </a:r>
            <a:r>
              <a:rPr lang="de-DE" sz="2400" dirty="0" err="1">
                <a:effectLst/>
              </a:rPr>
              <a:t>AbiBac</a:t>
            </a:r>
            <a:r>
              <a:rPr lang="de-DE" sz="2400" dirty="0">
                <a:effectLst/>
              </a:rPr>
              <a:t>: </a:t>
            </a:r>
            <a:r>
              <a:rPr lang="de-DE" sz="2400" dirty="0" err="1">
                <a:effectLst/>
              </a:rPr>
              <a:t>GEf</a:t>
            </a:r>
            <a:r>
              <a:rPr lang="de-DE" sz="2400" dirty="0">
                <a:effectLst/>
              </a:rPr>
              <a:t> + </a:t>
            </a:r>
            <a:r>
              <a:rPr lang="de-DE" sz="2400" dirty="0" err="1">
                <a:effectLst/>
              </a:rPr>
              <a:t>EKf</a:t>
            </a:r>
            <a:r>
              <a:rPr lang="de-DE" sz="2400" dirty="0">
                <a:effectLst/>
              </a:rPr>
              <a:t> schriftlich!)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de-DE" dirty="0"/>
              <a:t>Qualifikationsphase Q1.1 bis Q2.1: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dirty="0">
                <a:effectLst/>
              </a:rPr>
              <a:t>       </a:t>
            </a:r>
            <a:r>
              <a:rPr lang="de-DE" sz="2800" dirty="0">
                <a:effectLst/>
              </a:rPr>
              <a:t>die 4 Abiturfächer, Deutsch, Mathematik,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2800" dirty="0">
                <a:effectLst/>
              </a:rPr>
              <a:t>        eine Fremdsprache, Spanisch neu,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2800" dirty="0">
                <a:effectLst/>
              </a:rPr>
              <a:t>        das Schwerpunktfach (weitere FS oder NW)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de-DE" dirty="0"/>
              <a:t>Qualifikationsphase Q2.2: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2800" dirty="0">
                <a:effectLst/>
              </a:rPr>
              <a:t>	     1. - 3. Abiturfach </a:t>
            </a:r>
          </a:p>
          <a:p>
            <a:pPr eaLnBrk="1" hangingPunct="1">
              <a:lnSpc>
                <a:spcPct val="90000"/>
              </a:lnSpc>
              <a:defRPr/>
            </a:pPr>
            <a:endParaRPr lang="de-DE" sz="2800" dirty="0">
              <a:effectLst/>
            </a:endParaRPr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>
            <a:off x="323850" y="3573463"/>
            <a:ext cx="8569325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87" y="332656"/>
            <a:ext cx="93610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302803"/>
            <a:ext cx="5976938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i="1"/>
              <a:t>Wahl der Abiturfächer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569325" cy="4852988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/>
              <a:t> Die 4 Abiturfächer (2LK, 2GK) müssen die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dirty="0"/>
              <a:t>    </a:t>
            </a:r>
            <a:r>
              <a:rPr lang="de-DE" dirty="0">
                <a:solidFill>
                  <a:schemeClr val="folHlink"/>
                </a:solidFill>
              </a:rPr>
              <a:t>3 Aufgabenfelder</a:t>
            </a:r>
            <a:r>
              <a:rPr lang="de-DE" dirty="0"/>
              <a:t> abdecken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dirty="0"/>
              <a:t>	 </a:t>
            </a:r>
            <a:r>
              <a:rPr lang="de-DE" sz="2800" dirty="0"/>
              <a:t>(Kunst kann das 1. AF nicht abdecken!)</a:t>
            </a:r>
          </a:p>
          <a:p>
            <a:pPr eaLnBrk="1" hangingPunct="1">
              <a:defRPr/>
            </a:pPr>
            <a:r>
              <a:rPr lang="de-DE" dirty="0"/>
              <a:t> 2 Abiturfächer müssen aus der Gruppe         </a:t>
            </a:r>
            <a:br>
              <a:rPr lang="de-DE" dirty="0"/>
            </a:br>
            <a:r>
              <a:rPr lang="de-DE" dirty="0"/>
              <a:t> </a:t>
            </a:r>
            <a:r>
              <a:rPr lang="de-DE" i="1" dirty="0">
                <a:solidFill>
                  <a:schemeClr val="folHlink"/>
                </a:solidFill>
              </a:rPr>
              <a:t>Deutsch, Fremdsprache, Mathematik</a:t>
            </a:r>
            <a:r>
              <a:rPr lang="de-DE" i="1" dirty="0"/>
              <a:t> </a:t>
            </a:r>
            <a:r>
              <a:rPr lang="de-DE" dirty="0"/>
              <a:t>sein</a:t>
            </a:r>
          </a:p>
          <a:p>
            <a:pPr eaLnBrk="1" hangingPunct="1">
              <a:defRPr/>
            </a:pPr>
            <a:r>
              <a:rPr lang="de-DE" dirty="0"/>
              <a:t> 1 Leistungskurs muss aus der Gruppe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dirty="0"/>
              <a:t>    </a:t>
            </a:r>
            <a:r>
              <a:rPr lang="de-DE" i="1" dirty="0">
                <a:solidFill>
                  <a:schemeClr val="folHlink"/>
                </a:solidFill>
              </a:rPr>
              <a:t>Deutsch, Mathematik, Fremdsprache (ff),    </a:t>
            </a:r>
            <a:br>
              <a:rPr lang="de-DE" i="1" dirty="0">
                <a:solidFill>
                  <a:schemeClr val="folHlink"/>
                </a:solidFill>
              </a:rPr>
            </a:br>
            <a:r>
              <a:rPr lang="de-DE" i="1" dirty="0">
                <a:solidFill>
                  <a:schemeClr val="folHlink"/>
                </a:solidFill>
              </a:rPr>
              <a:t> Naturwissenschaft</a:t>
            </a:r>
            <a:r>
              <a:rPr lang="de-DE" dirty="0"/>
              <a:t>  sein</a:t>
            </a:r>
          </a:p>
          <a:p>
            <a:pPr eaLnBrk="1" hangingPunct="1">
              <a:defRPr/>
            </a:pPr>
            <a:endParaRPr lang="de-DE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8620"/>
            <a:ext cx="936104" cy="91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188913"/>
            <a:ext cx="648017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800" i="1" dirty="0"/>
              <a:t>…das(z.B.)geht </a:t>
            </a:r>
            <a:r>
              <a:rPr lang="de-DE" sz="4800" i="1" dirty="0">
                <a:solidFill>
                  <a:srgbClr val="FF0000"/>
                </a:solidFill>
              </a:rPr>
              <a:t>nicht</a:t>
            </a:r>
            <a:r>
              <a:rPr lang="de-DE" sz="4800" i="1" dirty="0"/>
              <a:t>: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539750" y="3141663"/>
            <a:ext cx="777716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de-DE" sz="3600" dirty="0"/>
              <a:t> LK Kunst (od. Sport) </a:t>
            </a:r>
          </a:p>
          <a:p>
            <a:pPr>
              <a:lnSpc>
                <a:spcPct val="150000"/>
              </a:lnSpc>
            </a:pPr>
            <a:r>
              <a:rPr lang="de-DE" sz="3600" dirty="0"/>
              <a:t>	+ LK Physik (od. Bi od. </a:t>
            </a:r>
            <a:r>
              <a:rPr lang="de-DE" sz="3600" dirty="0" err="1"/>
              <a:t>Ch</a:t>
            </a:r>
            <a:r>
              <a:rPr lang="de-DE" sz="3600" dirty="0"/>
              <a:t>)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539750" y="4941888"/>
            <a:ext cx="77771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de-DE" sz="3600" dirty="0"/>
              <a:t> 2 NW- Abiturfächer (</a:t>
            </a:r>
            <a:r>
              <a:rPr lang="de-DE" sz="3600" dirty="0" err="1"/>
              <a:t>Ph</a:t>
            </a:r>
            <a:r>
              <a:rPr lang="de-DE" sz="3600" dirty="0"/>
              <a:t>, Bi, </a:t>
            </a:r>
            <a:r>
              <a:rPr lang="de-DE" sz="3600" dirty="0" err="1"/>
              <a:t>Ch</a:t>
            </a:r>
            <a:r>
              <a:rPr lang="de-DE" sz="3600" dirty="0"/>
              <a:t>)</a:t>
            </a: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539750" y="1700213"/>
            <a:ext cx="7777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de-DE" sz="3600" dirty="0"/>
              <a:t> LK Kunst (od. </a:t>
            </a:r>
            <a:r>
              <a:rPr lang="de-DE" sz="3600" dirty="0" err="1"/>
              <a:t>Sp</a:t>
            </a:r>
            <a:r>
              <a:rPr lang="de-DE" sz="3600" dirty="0"/>
              <a:t>) + LK Geschichte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8640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1619250" y="260350"/>
            <a:ext cx="4681538" cy="431800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2800" i="1" dirty="0"/>
              <a:t>Belegbeispiel :     </a:t>
            </a:r>
            <a:r>
              <a:rPr lang="de-DE" sz="3200" b="1" i="1" dirty="0"/>
              <a:t>Abitur</a:t>
            </a:r>
          </a:p>
        </p:txBody>
      </p:sp>
      <p:graphicFrame>
        <p:nvGraphicFramePr>
          <p:cNvPr id="16494" name="Group 1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4531251"/>
              </p:ext>
            </p:extLst>
          </p:nvPr>
        </p:nvGraphicFramePr>
        <p:xfrm>
          <a:off x="395288" y="908050"/>
          <a:ext cx="8229600" cy="591312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F 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Pl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Ch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1619672" y="260772"/>
            <a:ext cx="6553200" cy="431800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2800" i="1" dirty="0"/>
              <a:t>Belegbeispiel :  </a:t>
            </a:r>
            <a:r>
              <a:rPr lang="de-DE" sz="3200" b="1" i="1" dirty="0"/>
              <a:t>Abitur + Latinum</a:t>
            </a:r>
          </a:p>
        </p:txBody>
      </p:sp>
      <p:graphicFrame>
        <p:nvGraphicFramePr>
          <p:cNvPr id="16494" name="Group 1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8819182"/>
              </p:ext>
            </p:extLst>
          </p:nvPr>
        </p:nvGraphicFramePr>
        <p:xfrm>
          <a:off x="395288" y="908050"/>
          <a:ext cx="8229600" cy="591312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Ek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Rel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60350"/>
            <a:ext cx="6275388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/>
              <a:t>AbiBac: </a:t>
            </a:r>
            <a:r>
              <a:rPr lang="de-DE" sz="3200" i="1"/>
              <a:t>Abitur+Baccalauréat</a:t>
            </a:r>
            <a:r>
              <a:rPr lang="de-DE" sz="4000" i="1"/>
              <a:t/>
            </a:r>
            <a:br>
              <a:rPr lang="de-DE" sz="4000" i="1"/>
            </a:br>
            <a:r>
              <a:rPr lang="de-DE" sz="4000" i="1"/>
              <a:t>Einführungsphase</a:t>
            </a:r>
          </a:p>
        </p:txBody>
      </p:sp>
      <p:graphicFrame>
        <p:nvGraphicFramePr>
          <p:cNvPr id="115741" name="Group 2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967635"/>
              </p:ext>
            </p:extLst>
          </p:nvPr>
        </p:nvGraphicFramePr>
        <p:xfrm>
          <a:off x="457200" y="1600200"/>
          <a:ext cx="8229600" cy="5065396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323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Französisch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Kunst </a:t>
                      </a:r>
                      <a:r>
                        <a:rPr kumimoji="0" lang="de-DE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Musik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 bilingual französisch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Erdkunde bilingual französisch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Mathematik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 naturwissenschaftliches Fach (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Bi,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Religion (ersatzweise Philosophie oder weiteres Fach)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Schwerpunkt (eine weitere FS oder NW)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VX Französisch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+ 1 weiteres Vertiefungsfach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6409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5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188913"/>
            <a:ext cx="352742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 err="1"/>
              <a:t>AbiBac</a:t>
            </a:r>
            <a:r>
              <a:rPr lang="de-DE" sz="4000" i="1" dirty="0"/>
              <a:t/>
            </a:r>
            <a:br>
              <a:rPr lang="de-DE" sz="4000" i="1" dirty="0"/>
            </a:br>
            <a:r>
              <a:rPr lang="de-DE" sz="4000" i="1" dirty="0"/>
              <a:t>in Q1 und Q2 </a:t>
            </a:r>
          </a:p>
        </p:txBody>
      </p:sp>
      <p:graphicFrame>
        <p:nvGraphicFramePr>
          <p:cNvPr id="118841" name="Group 57"/>
          <p:cNvGraphicFramePr>
            <a:graphicFrameLocks noGrp="1"/>
          </p:cNvGraphicFramePr>
          <p:nvPr>
            <p:ph type="tbl" idx="1"/>
          </p:nvPr>
        </p:nvGraphicFramePr>
        <p:xfrm>
          <a:off x="468313" y="1503363"/>
          <a:ext cx="8229600" cy="5076446"/>
        </p:xfrm>
        <a:graphic>
          <a:graphicData uri="http://schemas.openxmlformats.org/drawingml/2006/table">
            <a:tbl>
              <a:tblPr/>
              <a:tblGrid>
                <a:gridCol w="56880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415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 		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Französisch    </a:t>
                      </a: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LK 		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Kunst bzw. Musik </a:t>
                      </a:r>
                      <a:r>
                        <a:rPr kumimoji="0" lang="de-DE" sz="24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Literatur 		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1.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Abifach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Q1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in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 bilingual französisch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Erdkunde bilingual französisch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3. Abifach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Mathematik 		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 naturwissenschaftliches Fach 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das Schwerpunktfach 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Religion  (oder Philosophie)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Sport 			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18835" name="Picture 51" descr="Pfe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3357563"/>
            <a:ext cx="4635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9208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8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5975350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</a:t>
            </a:r>
            <a:r>
              <a:rPr lang="de-DE" sz="3200" b="1" i="1" dirty="0"/>
              <a:t>Abitur + </a:t>
            </a:r>
            <a:r>
              <a:rPr lang="de-DE" sz="3200" b="1" i="1" dirty="0" err="1"/>
              <a:t>Bac</a:t>
            </a:r>
            <a:endParaRPr lang="de-DE" sz="3200" b="1" i="1" dirty="0"/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078723"/>
              </p:ext>
            </p:extLst>
          </p:nvPr>
        </p:nvGraphicFramePr>
        <p:xfrm>
          <a:off x="395288" y="908050"/>
          <a:ext cx="8229600" cy="554736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F 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Ekf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Pl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Ch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6767513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</a:t>
            </a:r>
            <a:r>
              <a:rPr lang="de-DE" sz="3200" b="1" i="1" dirty="0"/>
              <a:t>Abitur + </a:t>
            </a:r>
            <a:r>
              <a:rPr lang="de-DE" sz="3200" b="1" i="1" dirty="0" err="1"/>
              <a:t>Bac</a:t>
            </a:r>
            <a:r>
              <a:rPr lang="de-DE" sz="3200" b="1" i="1" dirty="0"/>
              <a:t> + Lat.</a:t>
            </a:r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1495002"/>
              </p:ext>
            </p:extLst>
          </p:nvPr>
        </p:nvGraphicFramePr>
        <p:xfrm>
          <a:off x="395288" y="983704"/>
          <a:ext cx="8229600" cy="518160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(35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(37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F 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L8/S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Ku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Ekf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Rel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60350"/>
            <a:ext cx="6769100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IB: </a:t>
            </a:r>
            <a:r>
              <a:rPr lang="de-DE" sz="3200" i="1" dirty="0" err="1"/>
              <a:t>Abitur+Internat.Baccalaureate</a:t>
            </a:r>
            <a:r>
              <a:rPr lang="de-DE" sz="4000" i="1" dirty="0"/>
              <a:t/>
            </a:r>
            <a:br>
              <a:rPr lang="de-DE" sz="4000" i="1" dirty="0"/>
            </a:br>
            <a:r>
              <a:rPr lang="de-DE" sz="4000" i="1" dirty="0"/>
              <a:t>Einführungsphase</a:t>
            </a:r>
          </a:p>
        </p:txBody>
      </p:sp>
      <p:graphicFrame>
        <p:nvGraphicFramePr>
          <p:cNvPr id="119836" name="Group 2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853115"/>
              </p:ext>
            </p:extLst>
          </p:nvPr>
        </p:nvGraphicFramePr>
        <p:xfrm>
          <a:off x="457200" y="1600200"/>
          <a:ext cx="8229600" cy="5114609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323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Englisch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Französisch oder Spanisch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Kunst </a:t>
                      </a:r>
                      <a:r>
                        <a:rPr kumimoji="0" lang="de-DE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Musik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 oder Sozialwissenschaften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Mathematik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Physik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oder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Biologie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Chemie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Philosophie IB (TOK)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 weiteres 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VX Englisch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+ 1 weiteres Vertiefungsfach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9208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26" name="Rectangle 78"/>
          <p:cNvSpPr>
            <a:spLocks noGrp="1" noChangeArrowheads="1"/>
          </p:cNvSpPr>
          <p:nvPr>
            <p:ph type="title"/>
          </p:nvPr>
        </p:nvSpPr>
        <p:spPr>
          <a:xfrm>
            <a:off x="1908175" y="277813"/>
            <a:ext cx="677862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/>
              <a:t>Die Struktur </a:t>
            </a:r>
            <a:br>
              <a:rPr lang="de-DE" sz="4000" i="1"/>
            </a:br>
            <a:r>
              <a:rPr lang="de-DE" sz="4000" i="1"/>
              <a:t>der gymnasialen Oberstufe</a:t>
            </a:r>
          </a:p>
        </p:txBody>
      </p:sp>
      <p:graphicFrame>
        <p:nvGraphicFramePr>
          <p:cNvPr id="104609" name="Group 1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7282155"/>
              </p:ext>
            </p:extLst>
          </p:nvPr>
        </p:nvGraphicFramePr>
        <p:xfrm>
          <a:off x="468313" y="1773238"/>
          <a:ext cx="8229600" cy="3990596"/>
        </p:xfrm>
        <a:graphic>
          <a:graphicData uri="http://schemas.openxmlformats.org/drawingml/2006/table">
            <a:tbl>
              <a:tblPr/>
              <a:tblGrid>
                <a:gridCol w="22431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864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92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Abiturprüfung in 4 Fächern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2026 – 2027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Qualifikationsphase Q2.1 und Q2.2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2025 – 2026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Qualifikationsphase Q1.1 und Q1.2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Versetzung, Mittlerer Schulabschluss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2024 – 2025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Einführungsphase  EF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936104" cy="86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188913"/>
            <a:ext cx="3671887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IB</a:t>
            </a:r>
            <a:br>
              <a:rPr lang="de-DE" sz="4000" i="1" dirty="0"/>
            </a:br>
            <a:r>
              <a:rPr lang="de-DE" sz="4000" i="1" dirty="0"/>
              <a:t>in Q1 und Q2 </a:t>
            </a:r>
          </a:p>
        </p:txBody>
      </p:sp>
      <p:graphicFrame>
        <p:nvGraphicFramePr>
          <p:cNvPr id="120877" name="Group 4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517522425"/>
              </p:ext>
            </p:extLst>
          </p:nvPr>
        </p:nvGraphicFramePr>
        <p:xfrm>
          <a:off x="468313" y="1503363"/>
          <a:ext cx="8229600" cy="5184650"/>
        </p:xfrm>
        <a:graphic>
          <a:graphicData uri="http://schemas.openxmlformats.org/drawingml/2006/table">
            <a:tbl>
              <a:tblPr/>
              <a:tblGrid>
                <a:gridCol w="56880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415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 		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Englisch        </a:t>
                      </a: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Französisch oder Spanisch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Literatur (Weltliteratur)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    Q2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1.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Abifach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    Q2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P IconicSymbolsA" pitchFamily="2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Q2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 oder Sozialwissenschaften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    Q2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Mathematik 		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Physik oder Biologie </a:t>
                      </a: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 Chemie</a:t>
                      </a: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	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    Q2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 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 weiterer Kurs 		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  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Philosophie IB (TOK)	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Projektkurs Mathematik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in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Sport 					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6409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332904"/>
            <a:ext cx="6767513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     </a:t>
            </a:r>
            <a:r>
              <a:rPr lang="de-DE" sz="3200" b="1" i="1" dirty="0"/>
              <a:t>Abitur + IB</a:t>
            </a:r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1262349"/>
              </p:ext>
            </p:extLst>
          </p:nvPr>
        </p:nvGraphicFramePr>
        <p:xfrm>
          <a:off x="395288" y="908050"/>
          <a:ext cx="8229600" cy="600456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(33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Ku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 oder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ToK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 oder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Projektkurs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PX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6767513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     </a:t>
            </a:r>
            <a:r>
              <a:rPr lang="de-DE" sz="3200" b="1" i="1" dirty="0"/>
              <a:t>Abitur + IB + Lat.</a:t>
            </a:r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2656305"/>
              </p:ext>
            </p:extLst>
          </p:nvPr>
        </p:nvGraphicFramePr>
        <p:xfrm>
          <a:off x="395288" y="908050"/>
          <a:ext cx="8229600" cy="591312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(35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(35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(33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S(n)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Ku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 oder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ToK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 oder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Projektkurs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PX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6767513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     </a:t>
            </a:r>
            <a:r>
              <a:rPr lang="de-DE" sz="3200" b="1" i="1" dirty="0"/>
              <a:t>Abitur + IB + </a:t>
            </a:r>
            <a:r>
              <a:rPr lang="de-DE" sz="3200" b="1" i="1" dirty="0" err="1"/>
              <a:t>Bac</a:t>
            </a:r>
            <a:endParaRPr lang="de-DE" sz="3200" b="1" i="1" dirty="0"/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961943"/>
              </p:ext>
            </p:extLst>
          </p:nvPr>
        </p:nvGraphicFramePr>
        <p:xfrm>
          <a:off x="395288" y="908050"/>
          <a:ext cx="8229600" cy="591312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(36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F5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Ku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Ekf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ToK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Projektkurs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PX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188913"/>
            <a:ext cx="583247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200" i="1" dirty="0"/>
              <a:t>Exzellenzlabel</a:t>
            </a:r>
            <a:r>
              <a:rPr lang="de-DE" sz="4000" i="1" dirty="0"/>
              <a:t>  </a:t>
            </a:r>
            <a:r>
              <a:rPr lang="de-DE" sz="4000" i="1" dirty="0" err="1"/>
              <a:t>CertiLingua</a:t>
            </a:r>
            <a:endParaRPr lang="de-DE" sz="4000" i="1" dirty="0"/>
          </a:p>
        </p:txBody>
      </p:sp>
      <p:sp>
        <p:nvSpPr>
          <p:cNvPr id="121889" name="Rectangle 33"/>
          <p:cNvSpPr>
            <a:spLocks noChangeArrowheads="1"/>
          </p:cNvSpPr>
          <p:nvPr/>
        </p:nvSpPr>
        <p:spPr bwMode="auto">
          <a:xfrm>
            <a:off x="323528" y="1412776"/>
            <a:ext cx="85693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de-DE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moderne fortgeführte Fremdsprachen bis zum Abitur im guten Notenbereich</a:t>
            </a:r>
            <a:endParaRPr lang="de-DE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Teilnahme an einem internationalen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Begegnungsprojekt + Projektarbeit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bilingualer Sachfachunterricht in Q1 od. Q2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(Sozialwissenschaften in englischer Sprache    </a:t>
            </a:r>
            <a:b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+ eine Klausur in Q2)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8640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1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1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1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1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1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1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8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39211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de-DE" sz="6000"/>
              <a:t>Vielen Dank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de-DE" sz="6000"/>
              <a:t>für die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de-DE" sz="6000"/>
              <a:t>Aufmerksamkeit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333375"/>
            <a:ext cx="3476625" cy="1139825"/>
          </a:xfrm>
        </p:spPr>
        <p:txBody>
          <a:bodyPr/>
          <a:lstStyle/>
          <a:p>
            <a:pPr eaLnBrk="1" hangingPunct="1">
              <a:defRPr/>
            </a:pPr>
            <a:r>
              <a:rPr lang="de-DE" i="1" dirty="0"/>
              <a:t>Kurssystem</a:t>
            </a:r>
          </a:p>
        </p:txBody>
      </p:sp>
      <p:sp>
        <p:nvSpPr>
          <p:cNvPr id="10240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de-DE" dirty="0"/>
          </a:p>
          <a:p>
            <a:pPr eaLnBrk="1" hangingPunct="1">
              <a:defRPr/>
            </a:pPr>
            <a:r>
              <a:rPr lang="de-DE" u="sng" dirty="0"/>
              <a:t>Grundkurse (GK)</a:t>
            </a:r>
            <a:r>
              <a:rPr lang="de-DE" dirty="0"/>
              <a:t>, 3-stündig, </a:t>
            </a:r>
          </a:p>
          <a:p>
            <a:pPr eaLnBrk="1" hangingPunct="1">
              <a:defRPr/>
            </a:pPr>
            <a:r>
              <a:rPr lang="de-DE" dirty="0"/>
              <a:t>                              S(n): 4-stündig</a:t>
            </a:r>
          </a:p>
          <a:p>
            <a:pPr eaLnBrk="1" hangingPunct="1">
              <a:defRPr/>
            </a:pPr>
            <a:r>
              <a:rPr lang="de-DE" u="sng" dirty="0"/>
              <a:t>Leistungskurse </a:t>
            </a:r>
            <a:r>
              <a:rPr lang="de-DE" dirty="0"/>
              <a:t>(LK, ab Q1) 5-stündig</a:t>
            </a:r>
          </a:p>
          <a:p>
            <a:pPr eaLnBrk="1" hangingPunct="1">
              <a:defRPr/>
            </a:pPr>
            <a:endParaRPr lang="de-DE" dirty="0"/>
          </a:p>
          <a:p>
            <a:pPr eaLnBrk="1" hangingPunct="1">
              <a:defRPr/>
            </a:pPr>
            <a:r>
              <a:rPr lang="de-DE" sz="2400" dirty="0"/>
              <a:t>Vertiefungsfächer, 2-stündig, Halbjahr od. Schuljahr</a:t>
            </a:r>
          </a:p>
          <a:p>
            <a:pPr eaLnBrk="1" hangingPunct="1">
              <a:defRPr/>
            </a:pPr>
            <a:r>
              <a:rPr lang="de-DE" sz="2400" dirty="0"/>
              <a:t>Projektkurse, 2-stündig, ab Q1 ganzes Schuljahr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884932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60350"/>
            <a:ext cx="569912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i="1"/>
              <a:t>Rahmenbedingungen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569325" cy="4525963"/>
          </a:xfrm>
        </p:spPr>
        <p:txBody>
          <a:bodyPr/>
          <a:lstStyle/>
          <a:p>
            <a:pPr eaLnBrk="1" hangingPunct="1">
              <a:defRPr/>
            </a:pPr>
            <a:endParaRPr lang="de-DE" dirty="0"/>
          </a:p>
          <a:p>
            <a:pPr eaLnBrk="1" hangingPunct="1">
              <a:defRPr/>
            </a:pPr>
            <a:r>
              <a:rPr lang="de-DE" dirty="0"/>
              <a:t>102 Wochenstunden insgesamt in SII </a:t>
            </a:r>
          </a:p>
          <a:p>
            <a:pPr eaLnBrk="1" hangingPunct="1">
              <a:defRPr/>
            </a:pPr>
            <a:r>
              <a:rPr lang="de-DE" dirty="0"/>
              <a:t>32-36 Wochenstunden in jeder Stufe</a:t>
            </a:r>
          </a:p>
          <a:p>
            <a:pPr eaLnBrk="1" hangingPunct="1">
              <a:defRPr/>
            </a:pPr>
            <a:endParaRPr lang="de-DE" dirty="0"/>
          </a:p>
          <a:p>
            <a:pPr eaLnBrk="1" hangingPunct="1">
              <a:defRPr/>
            </a:pPr>
            <a:r>
              <a:rPr lang="de-DE" dirty="0"/>
              <a:t>EF:  	   10 GK  +  2 Vertiefungsfächer</a:t>
            </a:r>
          </a:p>
          <a:p>
            <a:pPr eaLnBrk="1" hangingPunct="1">
              <a:defRPr/>
            </a:pPr>
            <a:r>
              <a:rPr lang="de-DE" dirty="0"/>
              <a:t>Q1 - Q2:   2 LK +  8 GK</a:t>
            </a:r>
          </a:p>
        </p:txBody>
      </p:sp>
      <p:sp>
        <p:nvSpPr>
          <p:cNvPr id="6149" name="Line 16"/>
          <p:cNvSpPr>
            <a:spLocks noChangeShapeType="1"/>
          </p:cNvSpPr>
          <p:nvPr/>
        </p:nvSpPr>
        <p:spPr bwMode="auto">
          <a:xfrm>
            <a:off x="395288" y="3644900"/>
            <a:ext cx="82804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936104" cy="939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Grp="1" noChangeArrowheads="1"/>
          </p:cNvSpPr>
          <p:nvPr>
            <p:ph type="title"/>
          </p:nvPr>
        </p:nvSpPr>
        <p:spPr>
          <a:xfrm>
            <a:off x="1908175" y="260350"/>
            <a:ext cx="548322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/>
              <a:t>Aufgabenfelder und                       </a:t>
            </a:r>
            <a:br>
              <a:rPr lang="de-DE" sz="4000" i="1"/>
            </a:br>
            <a:r>
              <a:rPr lang="de-DE" sz="4000" i="1"/>
              <a:t>Fächer</a:t>
            </a:r>
          </a:p>
        </p:txBody>
      </p:sp>
      <p:graphicFrame>
        <p:nvGraphicFramePr>
          <p:cNvPr id="97332" name="Group 5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7979253"/>
              </p:ext>
            </p:extLst>
          </p:nvPr>
        </p:nvGraphicFramePr>
        <p:xfrm>
          <a:off x="457200" y="1600200"/>
          <a:ext cx="8507413" cy="5010912"/>
        </p:xfrm>
        <a:graphic>
          <a:graphicData uri="http://schemas.openxmlformats.org/drawingml/2006/table">
            <a:tbl>
              <a:tblPr/>
              <a:tblGrid>
                <a:gridCol w="85074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 Sprachlich-literarisch-künstlerisches AF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Englisch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Französisch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Spanisch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(ab Kl. 8)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, Spanisch S(n), Lateinisch (ab Kl. 8),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Kunst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Musik, Literatur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89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 Gesellschaftswissenschaftliches AF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Geschichte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bil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 franz., Erdkunde,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Erdkunde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bil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 franz., Erziehungswissenschaften,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Philosophie, Sozialwissenschaften (nur Q2)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 Mathematisch-naturwissenschaftliches AF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Mathematik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Physik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Biologie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Chemie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Religion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93610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188913"/>
            <a:ext cx="6408738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Besondere Regelungen (1)</a:t>
            </a:r>
          </a:p>
        </p:txBody>
      </p:sp>
      <p:sp>
        <p:nvSpPr>
          <p:cNvPr id="110624" name="Rectangle 32"/>
          <p:cNvSpPr>
            <a:spLocks noChangeArrowheads="1"/>
          </p:cNvSpPr>
          <p:nvPr/>
        </p:nvSpPr>
        <p:spPr bwMode="auto">
          <a:xfrm>
            <a:off x="468313" y="1412875"/>
            <a:ext cx="84248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Geschichte: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Halbjahre Pflichtbelegung in Q1 oder Q2 (ZK)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Wahl von 2 Fächern aus: </a:t>
            </a:r>
            <a:r>
              <a:rPr lang="de-DE" sz="28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Ge, </a:t>
            </a:r>
            <a:r>
              <a:rPr lang="de-DE" sz="28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Ek</a:t>
            </a:r>
            <a:r>
              <a:rPr lang="de-DE" sz="28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de-DE" sz="28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Pl</a:t>
            </a:r>
            <a:r>
              <a:rPr lang="de-DE" sz="28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de-DE" sz="28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Pa</a:t>
            </a:r>
            <a:endParaRPr lang="de-DE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  <a:sym typeface="Wingdings" panose="05000000000000000000" pitchFamily="2" charset="2"/>
              </a:rPr>
              <a:t></a:t>
            </a: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Ge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Ek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oder 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Ge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Pa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oder 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Ge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Pl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Religion: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Halbjahre Pflichtbelegung Religion </a:t>
            </a:r>
            <a:r>
              <a:rPr lang="de-DE" sz="28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oder 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Philosophie oder weiteres Ersatzfach in Q1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Sozialwissenschaften: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Halbjahre Pflichtbelegung in Q2 (ZK)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8640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6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6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06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06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06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06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333375"/>
            <a:ext cx="5708650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i="1"/>
              <a:t>Fächerwahl in der EF</a:t>
            </a:r>
          </a:p>
        </p:txBody>
      </p:sp>
      <p:graphicFrame>
        <p:nvGraphicFramePr>
          <p:cNvPr id="103464" name="Group 4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684967373"/>
              </p:ext>
            </p:extLst>
          </p:nvPr>
        </p:nvGraphicFramePr>
        <p:xfrm>
          <a:off x="468313" y="1449388"/>
          <a:ext cx="8229600" cy="4977448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Deutsch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eine aus der SI fortgeführte Fremdsprache (E, F, S, 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Kunst </a:t>
                      </a:r>
                      <a:r>
                        <a:rPr kumimoji="0" lang="de-DE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Musik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 gesellschaftswissenschaftliches Fach (Ge, </a:t>
                      </a:r>
                      <a:r>
                        <a:rPr kumimoji="0" lang="de-DE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Ek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de-DE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</a:t>
                      </a: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Pa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Mathematik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 naturwissenschaftliches Fach (</a:t>
                      </a:r>
                      <a:r>
                        <a:rPr kumimoji="0" lang="de-DE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Bi, </a:t>
                      </a:r>
                      <a:r>
                        <a:rPr kumimoji="0" lang="de-DE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Ch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Religion (ersatzweise Philosophie oder weiteres Ersatzfach)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Schwerpunkt: eine weitere moderne Fremdsprache  </a:t>
                      </a:r>
                      <a:r>
                        <a:rPr kumimoji="0" lang="de-DE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eine weitere Naturwissenschaft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 weiteres 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2 Vertiefungsfächer  (D, E, F, S8, 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9208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188913"/>
            <a:ext cx="6408738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Besondere Regelungen (2)</a:t>
            </a:r>
          </a:p>
        </p:txBody>
      </p:sp>
      <p:sp>
        <p:nvSpPr>
          <p:cNvPr id="110624" name="Rectangle 32"/>
          <p:cNvSpPr>
            <a:spLocks noChangeArrowheads="1"/>
          </p:cNvSpPr>
          <p:nvPr/>
        </p:nvSpPr>
        <p:spPr bwMode="auto">
          <a:xfrm>
            <a:off x="468313" y="1412875"/>
            <a:ext cx="84248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de-DE" sz="3200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Vertiefungsfach </a:t>
            </a:r>
            <a:r>
              <a:rPr lang="de-DE" sz="32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Französisch</a:t>
            </a: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Verpflichtend für alle, die planen, ab Q1 den </a:t>
            </a:r>
            <a:r>
              <a:rPr lang="de-DE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Leistungskurs Französisch 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zu wählen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de-DE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Vertiefungsfach </a:t>
            </a:r>
            <a:r>
              <a:rPr lang="de-DE" sz="32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Englisch</a:t>
            </a: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Verpflichtend für alle, die das </a:t>
            </a:r>
            <a:r>
              <a:rPr lang="de-DE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IB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als Zusatzqualifikation anstreben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864096" cy="86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188913"/>
            <a:ext cx="648017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/>
              <a:t>Fortführung der Fächer</a:t>
            </a:r>
            <a:br>
              <a:rPr lang="de-DE" sz="4000" i="1"/>
            </a:br>
            <a:r>
              <a:rPr lang="de-DE" sz="4000" i="1"/>
              <a:t>in Q1 und Q2 (LK oder GK)</a:t>
            </a:r>
          </a:p>
        </p:txBody>
      </p:sp>
      <p:graphicFrame>
        <p:nvGraphicFramePr>
          <p:cNvPr id="108785" name="Group 24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112763855"/>
              </p:ext>
            </p:extLst>
          </p:nvPr>
        </p:nvGraphicFramePr>
        <p:xfrm>
          <a:off x="468313" y="1503363"/>
          <a:ext cx="8229600" cy="5184650"/>
        </p:xfrm>
        <a:graphic>
          <a:graphicData uri="http://schemas.openxmlformats.org/drawingml/2006/table">
            <a:tbl>
              <a:tblPr/>
              <a:tblGrid>
                <a:gridCol w="68405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90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eine Fremdsprache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Kunst bzw. Musik </a:t>
                      </a:r>
                      <a:r>
                        <a:rPr kumimoji="0" lang="de-DE" sz="24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Literatur bzw. vokalpraktische Übungen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in  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das gesellschaftswissenschaftliche Fach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Mathematik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 naturwissenschaftliches 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das Schwerpunktfach(weitere FS oder NW)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Religion (oder Philosophie oder </a:t>
                      </a: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weiteres Fach)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32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 weiteres Fach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93610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leine Wasserwellen">
  <a:themeElements>
    <a:clrScheme name="Kleine Wasserwellen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Kleine Wasserwell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leine Wasserwellen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eine Wasserwellen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0</TotalTime>
  <Words>1330</Words>
  <Application>Microsoft Office PowerPoint</Application>
  <PresentationFormat>Bildschirmpräsentation (4:3)</PresentationFormat>
  <Paragraphs>661</Paragraphs>
  <Slides>25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Kleine Wasserwellen</vt:lpstr>
      <vt:lpstr>Informationsveranstaltung  zur Schullaufbahnplanung  in der gymnasialen Oberstufe</vt:lpstr>
      <vt:lpstr>Die Struktur  der gymnasialen Oberstufe</vt:lpstr>
      <vt:lpstr>Kurssystem</vt:lpstr>
      <vt:lpstr>Rahmenbedingungen</vt:lpstr>
      <vt:lpstr>Aufgabenfelder und                        Fächer</vt:lpstr>
      <vt:lpstr>Besondere Regelungen (1)</vt:lpstr>
      <vt:lpstr>Fächerwahl in der EF</vt:lpstr>
      <vt:lpstr>Besondere Regelungen (2)</vt:lpstr>
      <vt:lpstr>Fortführung der Fächer in Q1 und Q2 (LK oder GK)</vt:lpstr>
      <vt:lpstr>Schriftliche Fächer: Klausuren</vt:lpstr>
      <vt:lpstr>Wahl der Abiturfächer</vt:lpstr>
      <vt:lpstr>…das(z.B.)geht nicht:</vt:lpstr>
      <vt:lpstr>Belegbeispiel :     Abitur</vt:lpstr>
      <vt:lpstr>Belegbeispiel :  Abitur + Latinum</vt:lpstr>
      <vt:lpstr>AbiBac: Abitur+Baccalauréat Einführungsphase</vt:lpstr>
      <vt:lpstr>AbiBac in Q1 und Q2 </vt:lpstr>
      <vt:lpstr>Belegbeispiel : Abitur + Bac</vt:lpstr>
      <vt:lpstr>Belegbeispiel : Abitur + Bac + Lat.</vt:lpstr>
      <vt:lpstr>IB: Abitur+Internat.Baccalaureate Einführungsphase</vt:lpstr>
      <vt:lpstr>IB in Q1 und Q2 </vt:lpstr>
      <vt:lpstr>Belegbeispiel :      Abitur + IB</vt:lpstr>
      <vt:lpstr>Belegbeispiel :      Abitur + IB + Lat.</vt:lpstr>
      <vt:lpstr>Belegbeispiel :      Abitur + IB + Bac</vt:lpstr>
      <vt:lpstr>Exzellenzlabel  CertiLingua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Hartmut Martin</dc:creator>
  <cp:lastModifiedBy>ralf</cp:lastModifiedBy>
  <cp:revision>147</cp:revision>
  <dcterms:created xsi:type="dcterms:W3CDTF">2010-02-15T16:05:23Z</dcterms:created>
  <dcterms:modified xsi:type="dcterms:W3CDTF">2022-06-22T07:20:17Z</dcterms:modified>
</cp:coreProperties>
</file>